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1225" r:id="rId14"/>
    <p:sldId id="1226" r:id="rId15"/>
    <p:sldId id="273" r:id="rId16"/>
    <p:sldId id="623" r:id="rId17"/>
    <p:sldId id="1227" r:id="rId18"/>
    <p:sldId id="274" r:id="rId19"/>
    <p:sldId id="275" r:id="rId20"/>
    <p:sldId id="276" r:id="rId21"/>
    <p:sldId id="277" r:id="rId22"/>
    <p:sldId id="278" r:id="rId23"/>
    <p:sldId id="279" r:id="rId24"/>
    <p:sldId id="1238" r:id="rId25"/>
    <p:sldId id="280" r:id="rId26"/>
    <p:sldId id="1239" r:id="rId27"/>
    <p:sldId id="257" r:id="rId28"/>
    <p:sldId id="1240" r:id="rId29"/>
    <p:sldId id="256" r:id="rId30"/>
    <p:sldId id="258" r:id="rId31"/>
    <p:sldId id="1228" r:id="rId32"/>
    <p:sldId id="260" r:id="rId33"/>
    <p:sldId id="1229" r:id="rId34"/>
    <p:sldId id="1241" r:id="rId35"/>
    <p:sldId id="1242" r:id="rId36"/>
    <p:sldId id="283" r:id="rId37"/>
    <p:sldId id="259" r:id="rId38"/>
    <p:sldId id="281" r:id="rId39"/>
    <p:sldId id="282" r:id="rId40"/>
    <p:sldId id="1230" r:id="rId41"/>
    <p:sldId id="1231" r:id="rId42"/>
    <p:sldId id="1232" r:id="rId43"/>
    <p:sldId id="1233" r:id="rId44"/>
    <p:sldId id="1234" r:id="rId45"/>
    <p:sldId id="1235" r:id="rId46"/>
    <p:sldId id="1236" r:id="rId47"/>
    <p:sldId id="1237"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2965D-B171-4881-BDDB-B321079C6052}" v="176" dt="2023-09-25T22:56:32.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69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9402965D-B171-4881-BDDB-B321079C6052}"/>
    <pc:docChg chg="undo custSel addSld modSld sldOrd">
      <pc:chgData name="Lines, Todd" userId="afaf7c3a-e8aa-4568-882a-02ad8f9e19b0" providerId="ADAL" clId="{9402965D-B171-4881-BDDB-B321079C6052}" dt="2023-09-26T17:16:07.795" v="443" actId="1076"/>
      <pc:docMkLst>
        <pc:docMk/>
      </pc:docMkLst>
      <pc:sldChg chg="addSp delSp modSp mod">
        <pc:chgData name="Lines, Todd" userId="afaf7c3a-e8aa-4568-882a-02ad8f9e19b0" providerId="ADAL" clId="{9402965D-B171-4881-BDDB-B321079C6052}" dt="2023-09-26T17:16:07.795" v="443" actId="1076"/>
        <pc:sldMkLst>
          <pc:docMk/>
          <pc:sldMk cId="0" sldId="260"/>
        </pc:sldMkLst>
        <pc:spChg chg="add del">
          <ac:chgData name="Lines, Todd" userId="afaf7c3a-e8aa-4568-882a-02ad8f9e19b0" providerId="ADAL" clId="{9402965D-B171-4881-BDDB-B321079C6052}" dt="2023-09-25T22:43:52.036" v="50" actId="478"/>
          <ac:spMkLst>
            <pc:docMk/>
            <pc:sldMk cId="0" sldId="260"/>
            <ac:spMk id="12" creationId="{00000000-0000-0000-0000-000000000000}"/>
          </ac:spMkLst>
        </pc:spChg>
        <pc:picChg chg="add del">
          <ac:chgData name="Lines, Todd" userId="afaf7c3a-e8aa-4568-882a-02ad8f9e19b0" providerId="ADAL" clId="{9402965D-B171-4881-BDDB-B321079C6052}" dt="2023-09-25T22:43:47.258" v="48" actId="22"/>
          <ac:picMkLst>
            <pc:docMk/>
            <pc:sldMk cId="0" sldId="260"/>
            <ac:picMk id="3" creationId="{D236619F-8F1A-DFA5-AD24-10D935C02CEC}"/>
          </ac:picMkLst>
        </pc:picChg>
        <pc:picChg chg="add mod">
          <ac:chgData name="Lines, Todd" userId="afaf7c3a-e8aa-4568-882a-02ad8f9e19b0" providerId="ADAL" clId="{9402965D-B171-4881-BDDB-B321079C6052}" dt="2023-09-26T17:16:07.795" v="443" actId="1076"/>
          <ac:picMkLst>
            <pc:docMk/>
            <pc:sldMk cId="0" sldId="260"/>
            <ac:picMk id="3" creationId="{E4486D16-71CC-999C-DF9E-5999550DC859}"/>
          </ac:picMkLst>
        </pc:picChg>
        <pc:picChg chg="add del mod">
          <ac:chgData name="Lines, Todd" userId="afaf7c3a-e8aa-4568-882a-02ad8f9e19b0" providerId="ADAL" clId="{9402965D-B171-4881-BDDB-B321079C6052}" dt="2023-09-26T17:15:58.611" v="439" actId="478"/>
          <ac:picMkLst>
            <pc:docMk/>
            <pc:sldMk cId="0" sldId="260"/>
            <ac:picMk id="5" creationId="{D2867D20-5FDE-0D2B-8599-BB528B0D5E6E}"/>
          </ac:picMkLst>
        </pc:picChg>
        <pc:picChg chg="del">
          <ac:chgData name="Lines, Todd" userId="afaf7c3a-e8aa-4568-882a-02ad8f9e19b0" providerId="ADAL" clId="{9402965D-B171-4881-BDDB-B321079C6052}" dt="2023-09-25T22:43:54.749" v="51" actId="478"/>
          <ac:picMkLst>
            <pc:docMk/>
            <pc:sldMk cId="0" sldId="260"/>
            <ac:picMk id="4098" creationId="{00000000-0000-0000-0000-000000000000}"/>
          </ac:picMkLst>
        </pc:picChg>
      </pc:sldChg>
      <pc:sldChg chg="ord">
        <pc:chgData name="Lines, Todd" userId="afaf7c3a-e8aa-4568-882a-02ad8f9e19b0" providerId="ADAL" clId="{9402965D-B171-4881-BDDB-B321079C6052}" dt="2023-09-25T23:21:52.422" v="438"/>
        <pc:sldMkLst>
          <pc:docMk/>
          <pc:sldMk cId="0" sldId="283"/>
        </pc:sldMkLst>
      </pc:sldChg>
      <pc:sldChg chg="add">
        <pc:chgData name="Lines, Todd" userId="afaf7c3a-e8aa-4568-882a-02ad8f9e19b0" providerId="ADAL" clId="{9402965D-B171-4881-BDDB-B321079C6052}" dt="2023-09-25T21:29:56.740" v="2"/>
        <pc:sldMkLst>
          <pc:docMk/>
          <pc:sldMk cId="0" sldId="623"/>
        </pc:sldMkLst>
      </pc:sldChg>
      <pc:sldChg chg="add">
        <pc:chgData name="Lines, Todd" userId="afaf7c3a-e8aa-4568-882a-02ad8f9e19b0" providerId="ADAL" clId="{9402965D-B171-4881-BDDB-B321079C6052}" dt="2023-09-25T21:29:39.399" v="0"/>
        <pc:sldMkLst>
          <pc:docMk/>
          <pc:sldMk cId="0" sldId="1225"/>
        </pc:sldMkLst>
      </pc:sldChg>
      <pc:sldChg chg="add">
        <pc:chgData name="Lines, Todd" userId="afaf7c3a-e8aa-4568-882a-02ad8f9e19b0" providerId="ADAL" clId="{9402965D-B171-4881-BDDB-B321079C6052}" dt="2023-09-25T21:29:47.045" v="1"/>
        <pc:sldMkLst>
          <pc:docMk/>
          <pc:sldMk cId="0" sldId="1226"/>
        </pc:sldMkLst>
      </pc:sldChg>
      <pc:sldChg chg="add">
        <pc:chgData name="Lines, Todd" userId="afaf7c3a-e8aa-4568-882a-02ad8f9e19b0" providerId="ADAL" clId="{9402965D-B171-4881-BDDB-B321079C6052}" dt="2023-09-25T21:30:02.837" v="3"/>
        <pc:sldMkLst>
          <pc:docMk/>
          <pc:sldMk cId="0" sldId="1227"/>
        </pc:sldMkLst>
      </pc:sldChg>
      <pc:sldChg chg="add">
        <pc:chgData name="Lines, Todd" userId="afaf7c3a-e8aa-4568-882a-02ad8f9e19b0" providerId="ADAL" clId="{9402965D-B171-4881-BDDB-B321079C6052}" dt="2023-09-25T21:30:27.618" v="4"/>
        <pc:sldMkLst>
          <pc:docMk/>
          <pc:sldMk cId="0" sldId="1228"/>
        </pc:sldMkLst>
      </pc:sldChg>
      <pc:sldChg chg="add">
        <pc:chgData name="Lines, Todd" userId="afaf7c3a-e8aa-4568-882a-02ad8f9e19b0" providerId="ADAL" clId="{9402965D-B171-4881-BDDB-B321079C6052}" dt="2023-09-25T21:30:36.179" v="5"/>
        <pc:sldMkLst>
          <pc:docMk/>
          <pc:sldMk cId="0" sldId="1229"/>
        </pc:sldMkLst>
      </pc:sldChg>
      <pc:sldChg chg="add">
        <pc:chgData name="Lines, Todd" userId="afaf7c3a-e8aa-4568-882a-02ad8f9e19b0" providerId="ADAL" clId="{9402965D-B171-4881-BDDB-B321079C6052}" dt="2023-09-25T21:31:46.720" v="6"/>
        <pc:sldMkLst>
          <pc:docMk/>
          <pc:sldMk cId="0" sldId="1230"/>
        </pc:sldMkLst>
      </pc:sldChg>
      <pc:sldChg chg="add">
        <pc:chgData name="Lines, Todd" userId="afaf7c3a-e8aa-4568-882a-02ad8f9e19b0" providerId="ADAL" clId="{9402965D-B171-4881-BDDB-B321079C6052}" dt="2023-09-25T21:31:46.720" v="6"/>
        <pc:sldMkLst>
          <pc:docMk/>
          <pc:sldMk cId="0" sldId="1231"/>
        </pc:sldMkLst>
      </pc:sldChg>
      <pc:sldChg chg="add">
        <pc:chgData name="Lines, Todd" userId="afaf7c3a-e8aa-4568-882a-02ad8f9e19b0" providerId="ADAL" clId="{9402965D-B171-4881-BDDB-B321079C6052}" dt="2023-09-25T21:31:46.720" v="6"/>
        <pc:sldMkLst>
          <pc:docMk/>
          <pc:sldMk cId="0" sldId="1232"/>
        </pc:sldMkLst>
      </pc:sldChg>
      <pc:sldChg chg="add">
        <pc:chgData name="Lines, Todd" userId="afaf7c3a-e8aa-4568-882a-02ad8f9e19b0" providerId="ADAL" clId="{9402965D-B171-4881-BDDB-B321079C6052}" dt="2023-09-25T21:31:46.720" v="6"/>
        <pc:sldMkLst>
          <pc:docMk/>
          <pc:sldMk cId="0" sldId="1233"/>
        </pc:sldMkLst>
      </pc:sldChg>
      <pc:sldChg chg="add">
        <pc:chgData name="Lines, Todd" userId="afaf7c3a-e8aa-4568-882a-02ad8f9e19b0" providerId="ADAL" clId="{9402965D-B171-4881-BDDB-B321079C6052}" dt="2023-09-25T21:31:46.720" v="6"/>
        <pc:sldMkLst>
          <pc:docMk/>
          <pc:sldMk cId="0" sldId="1234"/>
        </pc:sldMkLst>
      </pc:sldChg>
      <pc:sldChg chg="add">
        <pc:chgData name="Lines, Todd" userId="afaf7c3a-e8aa-4568-882a-02ad8f9e19b0" providerId="ADAL" clId="{9402965D-B171-4881-BDDB-B321079C6052}" dt="2023-09-25T21:31:46.720" v="6"/>
        <pc:sldMkLst>
          <pc:docMk/>
          <pc:sldMk cId="0" sldId="1235"/>
        </pc:sldMkLst>
      </pc:sldChg>
      <pc:sldChg chg="add">
        <pc:chgData name="Lines, Todd" userId="afaf7c3a-e8aa-4568-882a-02ad8f9e19b0" providerId="ADAL" clId="{9402965D-B171-4881-BDDB-B321079C6052}" dt="2023-09-25T21:31:46.720" v="6"/>
        <pc:sldMkLst>
          <pc:docMk/>
          <pc:sldMk cId="0" sldId="1236"/>
        </pc:sldMkLst>
      </pc:sldChg>
      <pc:sldChg chg="add">
        <pc:chgData name="Lines, Todd" userId="afaf7c3a-e8aa-4568-882a-02ad8f9e19b0" providerId="ADAL" clId="{9402965D-B171-4881-BDDB-B321079C6052}" dt="2023-09-25T21:31:46.720" v="6"/>
        <pc:sldMkLst>
          <pc:docMk/>
          <pc:sldMk cId="0" sldId="1237"/>
        </pc:sldMkLst>
      </pc:sldChg>
      <pc:sldChg chg="addSp delSp modSp new">
        <pc:chgData name="Lines, Todd" userId="afaf7c3a-e8aa-4568-882a-02ad8f9e19b0" providerId="ADAL" clId="{9402965D-B171-4881-BDDB-B321079C6052}" dt="2023-09-25T22:04:45.063" v="13"/>
        <pc:sldMkLst>
          <pc:docMk/>
          <pc:sldMk cId="3951429650" sldId="1238"/>
        </pc:sldMkLst>
        <pc:picChg chg="add del mod">
          <ac:chgData name="Lines, Todd" userId="afaf7c3a-e8aa-4568-882a-02ad8f9e19b0" providerId="ADAL" clId="{9402965D-B171-4881-BDDB-B321079C6052}" dt="2023-09-25T22:04:43.896" v="12" actId="478"/>
          <ac:picMkLst>
            <pc:docMk/>
            <pc:sldMk cId="3951429650" sldId="1238"/>
            <ac:picMk id="4098" creationId="{E87749E1-DA01-9B17-777E-5929A07B6514}"/>
          </ac:picMkLst>
        </pc:picChg>
        <pc:picChg chg="add">
          <ac:chgData name="Lines, Todd" userId="afaf7c3a-e8aa-4568-882a-02ad8f9e19b0" providerId="ADAL" clId="{9402965D-B171-4881-BDDB-B321079C6052}" dt="2023-09-25T22:04:45.063" v="13"/>
          <ac:picMkLst>
            <pc:docMk/>
            <pc:sldMk cId="3951429650" sldId="1238"/>
            <ac:picMk id="4100" creationId="{21D18D1C-E50D-0AE0-DF71-6127ED8D1F83}"/>
          </ac:picMkLst>
        </pc:picChg>
      </pc:sldChg>
      <pc:sldChg chg="addSp delSp modSp new mod">
        <pc:chgData name="Lines, Todd" userId="afaf7c3a-e8aa-4568-882a-02ad8f9e19b0" providerId="ADAL" clId="{9402965D-B171-4881-BDDB-B321079C6052}" dt="2023-09-25T22:14:40.576" v="35" actId="1076"/>
        <pc:sldMkLst>
          <pc:docMk/>
          <pc:sldMk cId="2291521671" sldId="1239"/>
        </pc:sldMkLst>
        <pc:spChg chg="add del">
          <ac:chgData name="Lines, Todd" userId="afaf7c3a-e8aa-4568-882a-02ad8f9e19b0" providerId="ADAL" clId="{9402965D-B171-4881-BDDB-B321079C6052}" dt="2023-09-25T22:13:36.048" v="16" actId="22"/>
          <ac:spMkLst>
            <pc:docMk/>
            <pc:sldMk cId="2291521671" sldId="1239"/>
            <ac:spMk id="3" creationId="{4EB9CC01-BF98-B466-E8E4-2558917C3D76}"/>
          </ac:spMkLst>
        </pc:spChg>
        <pc:spChg chg="add mod">
          <ac:chgData name="Lines, Todd" userId="afaf7c3a-e8aa-4568-882a-02ad8f9e19b0" providerId="ADAL" clId="{9402965D-B171-4881-BDDB-B321079C6052}" dt="2023-09-25T22:14:40.576" v="35" actId="1076"/>
          <ac:spMkLst>
            <pc:docMk/>
            <pc:sldMk cId="2291521671" sldId="1239"/>
            <ac:spMk id="5" creationId="{EFE940D3-842B-EFA7-49E8-709091D06F11}"/>
          </ac:spMkLst>
        </pc:spChg>
        <pc:spChg chg="add mod">
          <ac:chgData name="Lines, Todd" userId="afaf7c3a-e8aa-4568-882a-02ad8f9e19b0" providerId="ADAL" clId="{9402965D-B171-4881-BDDB-B321079C6052}" dt="2023-09-25T22:14:36.682" v="34" actId="404"/>
          <ac:spMkLst>
            <pc:docMk/>
            <pc:sldMk cId="2291521671" sldId="1239"/>
            <ac:spMk id="7" creationId="{2EDD691B-2AE3-B494-B196-6D3919E8B7C0}"/>
          </ac:spMkLst>
        </pc:spChg>
        <pc:picChg chg="add mod">
          <ac:chgData name="Lines, Todd" userId="afaf7c3a-e8aa-4568-882a-02ad8f9e19b0" providerId="ADAL" clId="{9402965D-B171-4881-BDDB-B321079C6052}" dt="2023-09-25T22:14:26.487" v="29" actId="1076"/>
          <ac:picMkLst>
            <pc:docMk/>
            <pc:sldMk cId="2291521671" sldId="1239"/>
            <ac:picMk id="5122" creationId="{EF1B305F-CBBD-234E-2E8D-7AAF0893943B}"/>
          </ac:picMkLst>
        </pc:picChg>
      </pc:sldChg>
      <pc:sldChg chg="addSp modSp new mod">
        <pc:chgData name="Lines, Todd" userId="afaf7c3a-e8aa-4568-882a-02ad8f9e19b0" providerId="ADAL" clId="{9402965D-B171-4881-BDDB-B321079C6052}" dt="2023-09-25T22:23:17.889" v="46" actId="14100"/>
        <pc:sldMkLst>
          <pc:docMk/>
          <pc:sldMk cId="1740253813" sldId="1240"/>
        </pc:sldMkLst>
        <pc:picChg chg="add mod modCrop">
          <ac:chgData name="Lines, Todd" userId="afaf7c3a-e8aa-4568-882a-02ad8f9e19b0" providerId="ADAL" clId="{9402965D-B171-4881-BDDB-B321079C6052}" dt="2023-09-25T22:23:17.889" v="46" actId="14100"/>
          <ac:picMkLst>
            <pc:docMk/>
            <pc:sldMk cId="1740253813" sldId="1240"/>
            <ac:picMk id="5" creationId="{9C57D488-DCD0-ECDC-9A6E-F3073717FE25}"/>
          </ac:picMkLst>
        </pc:picChg>
      </pc:sldChg>
      <pc:sldChg chg="modSp new mod">
        <pc:chgData name="Lines, Todd" userId="afaf7c3a-e8aa-4568-882a-02ad8f9e19b0" providerId="ADAL" clId="{9402965D-B171-4881-BDDB-B321079C6052}" dt="2023-09-25T22:55:43.210" v="293" actId="20577"/>
        <pc:sldMkLst>
          <pc:docMk/>
          <pc:sldMk cId="1292276770" sldId="1241"/>
        </pc:sldMkLst>
        <pc:spChg chg="mod">
          <ac:chgData name="Lines, Todd" userId="afaf7c3a-e8aa-4568-882a-02ad8f9e19b0" providerId="ADAL" clId="{9402965D-B171-4881-BDDB-B321079C6052}" dt="2023-09-25T22:50:08.480" v="63" actId="20577"/>
          <ac:spMkLst>
            <pc:docMk/>
            <pc:sldMk cId="1292276770" sldId="1241"/>
            <ac:spMk id="2" creationId="{D381AE97-A90E-7AC8-9C7B-F220472A88C9}"/>
          </ac:spMkLst>
        </pc:spChg>
        <pc:spChg chg="mod">
          <ac:chgData name="Lines, Todd" userId="afaf7c3a-e8aa-4568-882a-02ad8f9e19b0" providerId="ADAL" clId="{9402965D-B171-4881-BDDB-B321079C6052}" dt="2023-09-25T22:55:43.210" v="293" actId="20577"/>
          <ac:spMkLst>
            <pc:docMk/>
            <pc:sldMk cId="1292276770" sldId="1241"/>
            <ac:spMk id="3" creationId="{74E2071F-32E1-DA49-C353-D92450F48796}"/>
          </ac:spMkLst>
        </pc:spChg>
      </pc:sldChg>
      <pc:sldChg chg="modSp add mod">
        <pc:chgData name="Lines, Todd" userId="afaf7c3a-e8aa-4568-882a-02ad8f9e19b0" providerId="ADAL" clId="{9402965D-B171-4881-BDDB-B321079C6052}" dt="2023-09-25T23:21:13.360" v="436" actId="20577"/>
        <pc:sldMkLst>
          <pc:docMk/>
          <pc:sldMk cId="2303393790" sldId="1242"/>
        </pc:sldMkLst>
        <pc:spChg chg="mod">
          <ac:chgData name="Lines, Todd" userId="afaf7c3a-e8aa-4568-882a-02ad8f9e19b0" providerId="ADAL" clId="{9402965D-B171-4881-BDDB-B321079C6052}" dt="2023-09-25T23:21:13.360" v="436" actId="20577"/>
          <ac:spMkLst>
            <pc:docMk/>
            <pc:sldMk cId="2303393790" sldId="1242"/>
            <ac:spMk id="3" creationId="{74E2071F-32E1-DA49-C353-D92450F487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3E8235-D9E0-4DE0-A467-BCC7B702DD47}" type="datetimeFigureOut">
              <a:rPr lang="en-US" smtClean="0"/>
              <a:t>9/26/2023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813A6-706A-44BF-B102-E61F19FFC006}" type="slidenum">
              <a:rPr lang="en-US" smtClean="0"/>
              <a:t>‹#›</a:t>
            </a:fld>
            <a:endParaRPr lang="en-US"/>
          </a:p>
        </p:txBody>
      </p:sp>
    </p:spTree>
    <p:extLst>
      <p:ext uri="{BB962C8B-B14F-4D97-AF65-F5344CB8AC3E}">
        <p14:creationId xmlns:p14="http://schemas.microsoft.com/office/powerpoint/2010/main" val="219587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5"/>
          <p:cNvSpPr>
            <a:spLocks noGrp="1" noChangeArrowheads="1"/>
          </p:cNvSpPr>
          <p:nvPr>
            <p:ph type="sldNum" sz="quarter" idx="5"/>
          </p:nvPr>
        </p:nvSpPr>
        <p:spPr>
          <a:noFill/>
        </p:spPr>
        <p:txBody>
          <a:bodyPr/>
          <a:lstStyle/>
          <a:p>
            <a:fld id="{4C97EAF7-FDA6-4FCF-9BFA-77ED1CC63C6E}" type="slidenum">
              <a:rPr lang="en-US" smtClean="0"/>
              <a:pPr/>
              <a:t>40</a:t>
            </a:fld>
            <a:endParaRPr lang="en-US"/>
          </a:p>
        </p:txBody>
      </p:sp>
      <p:sp>
        <p:nvSpPr>
          <p:cNvPr id="843779" name="Rectangle 2"/>
          <p:cNvSpPr>
            <a:spLocks noGrp="1" noRot="1" noChangeAspect="1" noChangeArrowheads="1" noTextEdit="1"/>
          </p:cNvSpPr>
          <p:nvPr>
            <p:ph type="sldImg"/>
          </p:nvPr>
        </p:nvSpPr>
        <p:spPr>
          <a:ln/>
        </p:spPr>
      </p:sp>
      <p:sp>
        <p:nvSpPr>
          <p:cNvPr id="843780"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5"/>
          <p:cNvSpPr>
            <a:spLocks noGrp="1" noChangeArrowheads="1"/>
          </p:cNvSpPr>
          <p:nvPr>
            <p:ph type="sldNum" sz="quarter" idx="5"/>
          </p:nvPr>
        </p:nvSpPr>
        <p:spPr>
          <a:noFill/>
        </p:spPr>
        <p:txBody>
          <a:bodyPr/>
          <a:lstStyle/>
          <a:p>
            <a:fld id="{7FA4BD26-79A4-4C91-A125-3C51306F2DD4}" type="slidenum">
              <a:rPr lang="en-US" smtClean="0"/>
              <a:pPr/>
              <a:t>41</a:t>
            </a:fld>
            <a:endParaRPr lang="en-US"/>
          </a:p>
        </p:txBody>
      </p:sp>
      <p:sp>
        <p:nvSpPr>
          <p:cNvPr id="844803" name="Rectangle 2"/>
          <p:cNvSpPr>
            <a:spLocks noGrp="1" noRot="1" noChangeAspect="1" noChangeArrowheads="1" noTextEdit="1"/>
          </p:cNvSpPr>
          <p:nvPr>
            <p:ph type="sldImg"/>
          </p:nvPr>
        </p:nvSpPr>
        <p:spPr>
          <a:ln/>
        </p:spPr>
      </p:sp>
      <p:sp>
        <p:nvSpPr>
          <p:cNvPr id="844804"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5"/>
          <p:cNvSpPr>
            <a:spLocks noGrp="1" noChangeArrowheads="1"/>
          </p:cNvSpPr>
          <p:nvPr>
            <p:ph type="sldNum" sz="quarter" idx="5"/>
          </p:nvPr>
        </p:nvSpPr>
        <p:spPr>
          <a:noFill/>
        </p:spPr>
        <p:txBody>
          <a:bodyPr/>
          <a:lstStyle/>
          <a:p>
            <a:fld id="{DC56800A-0521-431A-9067-021CC688FAE6}" type="slidenum">
              <a:rPr lang="en-US" smtClean="0"/>
              <a:pPr/>
              <a:t>42</a:t>
            </a:fld>
            <a:endParaRPr lang="en-US"/>
          </a:p>
        </p:txBody>
      </p:sp>
      <p:sp>
        <p:nvSpPr>
          <p:cNvPr id="845827" name="Rectangle 2"/>
          <p:cNvSpPr>
            <a:spLocks noGrp="1" noRot="1" noChangeAspect="1" noChangeArrowheads="1" noTextEdit="1"/>
          </p:cNvSpPr>
          <p:nvPr>
            <p:ph type="sldImg"/>
          </p:nvPr>
        </p:nvSpPr>
        <p:spPr>
          <a:xfrm>
            <a:off x="1266825" y="727075"/>
            <a:ext cx="4781550" cy="3586163"/>
          </a:xfrm>
          <a:ln/>
        </p:spPr>
      </p:sp>
      <p:sp>
        <p:nvSpPr>
          <p:cNvPr id="8458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5"/>
          <p:cNvSpPr>
            <a:spLocks noGrp="1" noChangeArrowheads="1"/>
          </p:cNvSpPr>
          <p:nvPr>
            <p:ph type="sldNum" sz="quarter" idx="5"/>
          </p:nvPr>
        </p:nvSpPr>
        <p:spPr>
          <a:noFill/>
        </p:spPr>
        <p:txBody>
          <a:bodyPr/>
          <a:lstStyle/>
          <a:p>
            <a:fld id="{B4FD9EBF-BDEA-44E3-BA99-9F017A6469CE}" type="slidenum">
              <a:rPr lang="en-US" smtClean="0"/>
              <a:pPr/>
              <a:t>43</a:t>
            </a:fld>
            <a:endParaRPr lang="en-US"/>
          </a:p>
        </p:txBody>
      </p:sp>
      <p:sp>
        <p:nvSpPr>
          <p:cNvPr id="846851" name="Rectangle 2"/>
          <p:cNvSpPr>
            <a:spLocks noGrp="1" noRot="1" noChangeAspect="1" noChangeArrowheads="1" noTextEdit="1"/>
          </p:cNvSpPr>
          <p:nvPr>
            <p:ph type="sldImg"/>
          </p:nvPr>
        </p:nvSpPr>
        <p:spPr>
          <a:xfrm>
            <a:off x="1266825" y="727075"/>
            <a:ext cx="4781550" cy="3586163"/>
          </a:xfrm>
          <a:ln/>
        </p:spPr>
      </p:sp>
      <p:sp>
        <p:nvSpPr>
          <p:cNvPr id="8468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5"/>
          <p:cNvSpPr>
            <a:spLocks noGrp="1" noChangeArrowheads="1"/>
          </p:cNvSpPr>
          <p:nvPr>
            <p:ph type="sldNum" sz="quarter" idx="5"/>
          </p:nvPr>
        </p:nvSpPr>
        <p:spPr>
          <a:noFill/>
        </p:spPr>
        <p:txBody>
          <a:bodyPr/>
          <a:lstStyle/>
          <a:p>
            <a:fld id="{82DA0EBF-8E67-400F-B227-0F2EB2D8D4D2}" type="slidenum">
              <a:rPr lang="en-US" smtClean="0"/>
              <a:pPr/>
              <a:t>44</a:t>
            </a:fld>
            <a:endParaRPr lang="en-US"/>
          </a:p>
        </p:txBody>
      </p:sp>
      <p:sp>
        <p:nvSpPr>
          <p:cNvPr id="847875" name="Rectangle 2"/>
          <p:cNvSpPr>
            <a:spLocks noGrp="1" noRot="1" noChangeAspect="1" noChangeArrowheads="1" noTextEdit="1"/>
          </p:cNvSpPr>
          <p:nvPr>
            <p:ph type="sldImg"/>
          </p:nvPr>
        </p:nvSpPr>
        <p:spPr>
          <a:ln/>
        </p:spPr>
      </p:sp>
      <p:sp>
        <p:nvSpPr>
          <p:cNvPr id="847876"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5"/>
          <p:cNvSpPr>
            <a:spLocks noGrp="1" noChangeArrowheads="1"/>
          </p:cNvSpPr>
          <p:nvPr>
            <p:ph type="sldNum" sz="quarter" idx="5"/>
          </p:nvPr>
        </p:nvSpPr>
        <p:spPr>
          <a:noFill/>
        </p:spPr>
        <p:txBody>
          <a:bodyPr/>
          <a:lstStyle/>
          <a:p>
            <a:fld id="{90E1336D-9E47-4483-9C08-F5FC5FB06A1F}" type="slidenum">
              <a:rPr lang="en-US" smtClean="0"/>
              <a:pPr/>
              <a:t>45</a:t>
            </a:fld>
            <a:endParaRPr lang="en-US"/>
          </a:p>
        </p:txBody>
      </p:sp>
      <p:sp>
        <p:nvSpPr>
          <p:cNvPr id="848899" name="Rectangle 2"/>
          <p:cNvSpPr>
            <a:spLocks noGrp="1" noRot="1" noChangeAspect="1" noChangeArrowheads="1" noTextEdit="1"/>
          </p:cNvSpPr>
          <p:nvPr>
            <p:ph type="sldImg"/>
          </p:nvPr>
        </p:nvSpPr>
        <p:spPr>
          <a:ln/>
        </p:spPr>
      </p:sp>
      <p:sp>
        <p:nvSpPr>
          <p:cNvPr id="848900"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5"/>
          <p:cNvSpPr>
            <a:spLocks noGrp="1" noChangeArrowheads="1"/>
          </p:cNvSpPr>
          <p:nvPr>
            <p:ph type="sldNum" sz="quarter" idx="5"/>
          </p:nvPr>
        </p:nvSpPr>
        <p:spPr>
          <a:noFill/>
        </p:spPr>
        <p:txBody>
          <a:bodyPr/>
          <a:lstStyle/>
          <a:p>
            <a:fld id="{F249BE01-CBBE-4B89-A79E-BABBC7D1BE4C}" type="slidenum">
              <a:rPr lang="en-US" smtClean="0"/>
              <a:pPr/>
              <a:t>46</a:t>
            </a:fld>
            <a:endParaRPr lang="en-US"/>
          </a:p>
        </p:txBody>
      </p:sp>
      <p:sp>
        <p:nvSpPr>
          <p:cNvPr id="849923" name="Rectangle 2"/>
          <p:cNvSpPr>
            <a:spLocks noGrp="1" noRot="1" noChangeAspect="1" noChangeArrowheads="1" noTextEdit="1"/>
          </p:cNvSpPr>
          <p:nvPr>
            <p:ph type="sldImg"/>
          </p:nvPr>
        </p:nvSpPr>
        <p:spPr>
          <a:ln/>
        </p:spPr>
      </p:sp>
      <p:sp>
        <p:nvSpPr>
          <p:cNvPr id="849924"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5"/>
          <p:cNvSpPr>
            <a:spLocks noGrp="1" noChangeArrowheads="1"/>
          </p:cNvSpPr>
          <p:nvPr>
            <p:ph type="sldNum" sz="quarter" idx="5"/>
          </p:nvPr>
        </p:nvSpPr>
        <p:spPr>
          <a:noFill/>
        </p:spPr>
        <p:txBody>
          <a:bodyPr/>
          <a:lstStyle/>
          <a:p>
            <a:fld id="{47DD77AA-5B11-485A-96AF-6A502AEEED6D}" type="slidenum">
              <a:rPr lang="en-US" smtClean="0"/>
              <a:pPr/>
              <a:t>47</a:t>
            </a:fld>
            <a:endParaRPr lang="en-US"/>
          </a:p>
        </p:txBody>
      </p:sp>
      <p:sp>
        <p:nvSpPr>
          <p:cNvPr id="850947" name="Rectangle 2"/>
          <p:cNvSpPr>
            <a:spLocks noGrp="1" noRot="1" noChangeAspect="1" noChangeArrowheads="1" noTextEdit="1"/>
          </p:cNvSpPr>
          <p:nvPr>
            <p:ph type="sldImg"/>
          </p:nvPr>
        </p:nvSpPr>
        <p:spPr>
          <a:ln/>
        </p:spPr>
      </p:sp>
      <p:sp>
        <p:nvSpPr>
          <p:cNvPr id="850948"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97AAD0-5FF2-4D07-BCD2-ECBB027096FF}" type="datetimeFigureOut">
              <a:rPr lang="en-US" smtClean="0"/>
              <a:pPr/>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1A95A9BD-ABD4-4542-8394-35FE4E89D47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97AAD0-5FF2-4D07-BCD2-ECBB027096FF}" type="datetimeFigureOut">
              <a:rPr lang="en-US" smtClean="0"/>
              <a:pPr/>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97AAD0-5FF2-4D07-BCD2-ECBB027096FF}" type="datetimeFigureOut">
              <a:rPr lang="en-US" smtClean="0"/>
              <a:pPr/>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97AAD0-5FF2-4D07-BCD2-ECBB027096FF}" type="datetimeFigureOut">
              <a:rPr lang="en-US" smtClean="0"/>
              <a:pPr/>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97AAD0-5FF2-4D07-BCD2-ECBB027096FF}" type="datetimeFigureOut">
              <a:rPr lang="en-US" smtClean="0"/>
              <a:pPr/>
              <a:t>9/26/2023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7AAD0-5FF2-4D07-BCD2-ECBB027096FF}" type="datetimeFigureOut">
              <a:rPr lang="en-US" smtClean="0"/>
              <a:pPr/>
              <a:t>9/26/2023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97AAD0-5FF2-4D07-BCD2-ECBB027096FF}" type="datetimeFigureOut">
              <a:rPr lang="en-US" smtClean="0"/>
              <a:pPr/>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97AAD0-5FF2-4D07-BCD2-ECBB027096FF}" type="datetimeFigureOut">
              <a:rPr lang="en-US" smtClean="0"/>
              <a:pPr/>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7AAD0-5FF2-4D07-BCD2-ECBB027096FF}" type="datetimeFigureOut">
              <a:rPr lang="en-US" smtClean="0"/>
              <a:pPr/>
              <a:t>9/26/2023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25BB99-974D-43DF-AA46-7E6725C1D6B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ommons.wikimedia.org/wiki/File:Fizeau.ogg"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flickr.com/people/95436125@N04"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The Nature of Light</a:t>
            </a:r>
          </a:p>
        </p:txBody>
      </p:sp>
      <p:sp>
        <p:nvSpPr>
          <p:cNvPr id="5123" name="Rectangle 3"/>
          <p:cNvSpPr>
            <a:spLocks noGrp="1" noChangeArrowheads="1"/>
          </p:cNvSpPr>
          <p:nvPr>
            <p:ph type="body" idx="1"/>
          </p:nvPr>
        </p:nvSpPr>
        <p:spPr/>
        <p:txBody>
          <a:bodyPr/>
          <a:lstStyle/>
          <a:p>
            <a:pPr>
              <a:lnSpc>
                <a:spcPct val="90000"/>
              </a:lnSpc>
            </a:pPr>
            <a:r>
              <a:rPr lang="en-US" sz="2800"/>
              <a:t>Before the beginning of the nineteenth century, light was considered to be a stream of particles</a:t>
            </a:r>
          </a:p>
          <a:p>
            <a:pPr>
              <a:lnSpc>
                <a:spcPct val="90000"/>
              </a:lnSpc>
            </a:pPr>
            <a:r>
              <a:rPr lang="en-US" sz="2800"/>
              <a:t>The particles were either emitted by the object being viewed or emanated from the eyes of the viewer</a:t>
            </a:r>
          </a:p>
          <a:p>
            <a:pPr>
              <a:lnSpc>
                <a:spcPct val="90000"/>
              </a:lnSpc>
            </a:pPr>
            <a:r>
              <a:rPr lang="en-US" sz="2800"/>
              <a:t>Newton was the chief architect of the particle theory of light</a:t>
            </a:r>
          </a:p>
          <a:p>
            <a:pPr lvl="1">
              <a:lnSpc>
                <a:spcPct val="90000"/>
              </a:lnSpc>
            </a:pPr>
            <a:r>
              <a:rPr lang="en-US" sz="2400"/>
              <a:t>He believed the particles left the object and stimulated the sense of sight upon entering the eyes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4"/>
          <p:cNvGrpSpPr/>
          <p:nvPr/>
        </p:nvGrpSpPr>
        <p:grpSpPr>
          <a:xfrm rot="2880074">
            <a:off x="3061662" y="3699455"/>
            <a:ext cx="966365" cy="408391"/>
            <a:chOff x="5910898" y="2328546"/>
            <a:chExt cx="2928937" cy="1343025"/>
          </a:xfrm>
        </p:grpSpPr>
        <p:sp>
          <p:nvSpPr>
            <p:cNvPr id="1033" name="Line 9"/>
            <p:cNvSpPr>
              <a:spLocks noChangeShapeType="1"/>
            </p:cNvSpPr>
            <p:nvPr/>
          </p:nvSpPr>
          <p:spPr bwMode="auto">
            <a:xfrm flipV="1">
              <a:off x="5910898"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
            <p:cNvSpPr>
              <a:spLocks noChangeShapeType="1"/>
            </p:cNvSpPr>
            <p:nvPr/>
          </p:nvSpPr>
          <p:spPr bwMode="auto">
            <a:xfrm>
              <a:off x="59394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1"/>
            <p:cNvSpPr>
              <a:spLocks noChangeShapeType="1"/>
            </p:cNvSpPr>
            <p:nvPr/>
          </p:nvSpPr>
          <p:spPr bwMode="auto">
            <a:xfrm flipV="1">
              <a:off x="596963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2"/>
            <p:cNvSpPr>
              <a:spLocks noChangeShapeType="1"/>
            </p:cNvSpPr>
            <p:nvPr/>
          </p:nvSpPr>
          <p:spPr bwMode="auto">
            <a:xfrm>
              <a:off x="59997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3"/>
            <p:cNvSpPr>
              <a:spLocks noChangeShapeType="1"/>
            </p:cNvSpPr>
            <p:nvPr/>
          </p:nvSpPr>
          <p:spPr bwMode="auto">
            <a:xfrm>
              <a:off x="60299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4"/>
            <p:cNvSpPr>
              <a:spLocks noChangeShapeType="1"/>
            </p:cNvSpPr>
            <p:nvPr/>
          </p:nvSpPr>
          <p:spPr bwMode="auto">
            <a:xfrm>
              <a:off x="6060123"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5"/>
            <p:cNvSpPr>
              <a:spLocks noChangeShapeType="1"/>
            </p:cNvSpPr>
            <p:nvPr/>
          </p:nvSpPr>
          <p:spPr bwMode="auto">
            <a:xfrm>
              <a:off x="60886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6"/>
            <p:cNvSpPr>
              <a:spLocks noChangeShapeType="1"/>
            </p:cNvSpPr>
            <p:nvPr/>
          </p:nvSpPr>
          <p:spPr bwMode="auto">
            <a:xfrm>
              <a:off x="61188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Line 17"/>
            <p:cNvSpPr>
              <a:spLocks noChangeShapeType="1"/>
            </p:cNvSpPr>
            <p:nvPr/>
          </p:nvSpPr>
          <p:spPr bwMode="auto">
            <a:xfrm>
              <a:off x="6149023" y="3057208"/>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18"/>
            <p:cNvSpPr>
              <a:spLocks noChangeShapeType="1"/>
            </p:cNvSpPr>
            <p:nvPr/>
          </p:nvSpPr>
          <p:spPr bwMode="auto">
            <a:xfrm>
              <a:off x="6179185"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9"/>
            <p:cNvSpPr>
              <a:spLocks noChangeShapeType="1"/>
            </p:cNvSpPr>
            <p:nvPr/>
          </p:nvSpPr>
          <p:spPr bwMode="auto">
            <a:xfrm>
              <a:off x="6209348"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20"/>
            <p:cNvSpPr>
              <a:spLocks noChangeShapeType="1"/>
            </p:cNvSpPr>
            <p:nvPr/>
          </p:nvSpPr>
          <p:spPr bwMode="auto">
            <a:xfrm>
              <a:off x="623951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21"/>
            <p:cNvSpPr>
              <a:spLocks noChangeShapeType="1"/>
            </p:cNvSpPr>
            <p:nvPr/>
          </p:nvSpPr>
          <p:spPr bwMode="auto">
            <a:xfrm flipV="1">
              <a:off x="626967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22"/>
            <p:cNvSpPr>
              <a:spLocks noChangeShapeType="1"/>
            </p:cNvSpPr>
            <p:nvPr/>
          </p:nvSpPr>
          <p:spPr bwMode="auto">
            <a:xfrm flipV="1">
              <a:off x="6299835" y="3058796"/>
              <a:ext cx="28575"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23"/>
            <p:cNvSpPr>
              <a:spLocks noChangeShapeType="1"/>
            </p:cNvSpPr>
            <p:nvPr/>
          </p:nvSpPr>
          <p:spPr bwMode="auto">
            <a:xfrm flipV="1">
              <a:off x="6328410" y="3054033"/>
              <a:ext cx="30162"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24"/>
            <p:cNvSpPr>
              <a:spLocks noChangeShapeType="1"/>
            </p:cNvSpPr>
            <p:nvPr/>
          </p:nvSpPr>
          <p:spPr bwMode="auto">
            <a:xfrm flipV="1">
              <a:off x="6358573"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25"/>
            <p:cNvSpPr>
              <a:spLocks noChangeShapeType="1"/>
            </p:cNvSpPr>
            <p:nvPr/>
          </p:nvSpPr>
          <p:spPr bwMode="auto">
            <a:xfrm flipV="1">
              <a:off x="6388735"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26"/>
            <p:cNvSpPr>
              <a:spLocks noChangeShapeType="1"/>
            </p:cNvSpPr>
            <p:nvPr/>
          </p:nvSpPr>
          <p:spPr bwMode="auto">
            <a:xfrm flipV="1">
              <a:off x="6418898"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27"/>
            <p:cNvSpPr>
              <a:spLocks noChangeShapeType="1"/>
            </p:cNvSpPr>
            <p:nvPr/>
          </p:nvSpPr>
          <p:spPr bwMode="auto">
            <a:xfrm flipV="1">
              <a:off x="6449060" y="3020696"/>
              <a:ext cx="28575"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28"/>
            <p:cNvSpPr>
              <a:spLocks noChangeShapeType="1"/>
            </p:cNvSpPr>
            <p:nvPr/>
          </p:nvSpPr>
          <p:spPr bwMode="auto">
            <a:xfrm>
              <a:off x="6477635"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9"/>
            <p:cNvSpPr>
              <a:spLocks noChangeShapeType="1"/>
            </p:cNvSpPr>
            <p:nvPr/>
          </p:nvSpPr>
          <p:spPr bwMode="auto">
            <a:xfrm>
              <a:off x="650779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30"/>
            <p:cNvSpPr>
              <a:spLocks noChangeShapeType="1"/>
            </p:cNvSpPr>
            <p:nvPr/>
          </p:nvSpPr>
          <p:spPr bwMode="auto">
            <a:xfrm>
              <a:off x="6537960" y="3030221"/>
              <a:ext cx="30162"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31"/>
            <p:cNvSpPr>
              <a:spLocks noChangeShapeType="1"/>
            </p:cNvSpPr>
            <p:nvPr/>
          </p:nvSpPr>
          <p:spPr bwMode="auto">
            <a:xfrm>
              <a:off x="6568123"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32"/>
            <p:cNvSpPr>
              <a:spLocks noChangeShapeType="1"/>
            </p:cNvSpPr>
            <p:nvPr/>
          </p:nvSpPr>
          <p:spPr bwMode="auto">
            <a:xfrm>
              <a:off x="6598285"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33"/>
            <p:cNvSpPr>
              <a:spLocks noChangeShapeType="1"/>
            </p:cNvSpPr>
            <p:nvPr/>
          </p:nvSpPr>
          <p:spPr bwMode="auto">
            <a:xfrm>
              <a:off x="6628448" y="3112771"/>
              <a:ext cx="28575"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34"/>
            <p:cNvSpPr>
              <a:spLocks noChangeShapeType="1"/>
            </p:cNvSpPr>
            <p:nvPr/>
          </p:nvSpPr>
          <p:spPr bwMode="auto">
            <a:xfrm>
              <a:off x="66570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35"/>
            <p:cNvSpPr>
              <a:spLocks noChangeShapeType="1"/>
            </p:cNvSpPr>
            <p:nvPr/>
          </p:nvSpPr>
          <p:spPr bwMode="auto">
            <a:xfrm>
              <a:off x="6687185"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36"/>
            <p:cNvSpPr>
              <a:spLocks noChangeShapeType="1"/>
            </p:cNvSpPr>
            <p:nvPr/>
          </p:nvSpPr>
          <p:spPr bwMode="auto">
            <a:xfrm flipV="1">
              <a:off x="6717348"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37"/>
            <p:cNvSpPr>
              <a:spLocks noChangeShapeType="1"/>
            </p:cNvSpPr>
            <p:nvPr/>
          </p:nvSpPr>
          <p:spPr bwMode="auto">
            <a:xfrm flipV="1">
              <a:off x="6747510"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38"/>
            <p:cNvSpPr>
              <a:spLocks noChangeShapeType="1"/>
            </p:cNvSpPr>
            <p:nvPr/>
          </p:nvSpPr>
          <p:spPr bwMode="auto">
            <a:xfrm flipV="1">
              <a:off x="6777673" y="3061971"/>
              <a:ext cx="28575"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9"/>
            <p:cNvSpPr>
              <a:spLocks noChangeShapeType="1"/>
            </p:cNvSpPr>
            <p:nvPr/>
          </p:nvSpPr>
          <p:spPr bwMode="auto">
            <a:xfrm flipV="1">
              <a:off x="680624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40"/>
            <p:cNvSpPr>
              <a:spLocks noChangeShapeType="1"/>
            </p:cNvSpPr>
            <p:nvPr/>
          </p:nvSpPr>
          <p:spPr bwMode="auto">
            <a:xfrm flipV="1">
              <a:off x="6836410"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41"/>
            <p:cNvSpPr>
              <a:spLocks noChangeShapeType="1"/>
            </p:cNvSpPr>
            <p:nvPr/>
          </p:nvSpPr>
          <p:spPr bwMode="auto">
            <a:xfrm flipV="1">
              <a:off x="6866573" y="2773046"/>
              <a:ext cx="30162"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42"/>
            <p:cNvSpPr>
              <a:spLocks noChangeShapeType="1"/>
            </p:cNvSpPr>
            <p:nvPr/>
          </p:nvSpPr>
          <p:spPr bwMode="auto">
            <a:xfrm flipV="1">
              <a:off x="6896735"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43"/>
            <p:cNvSpPr>
              <a:spLocks noChangeShapeType="1"/>
            </p:cNvSpPr>
            <p:nvPr/>
          </p:nvSpPr>
          <p:spPr bwMode="auto">
            <a:xfrm flipV="1">
              <a:off x="6926898"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44"/>
            <p:cNvSpPr>
              <a:spLocks noChangeShapeType="1"/>
            </p:cNvSpPr>
            <p:nvPr/>
          </p:nvSpPr>
          <p:spPr bwMode="auto">
            <a:xfrm>
              <a:off x="6957060"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45"/>
            <p:cNvSpPr>
              <a:spLocks noChangeShapeType="1"/>
            </p:cNvSpPr>
            <p:nvPr/>
          </p:nvSpPr>
          <p:spPr bwMode="auto">
            <a:xfrm>
              <a:off x="6987223"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46"/>
            <p:cNvSpPr>
              <a:spLocks noChangeShapeType="1"/>
            </p:cNvSpPr>
            <p:nvPr/>
          </p:nvSpPr>
          <p:spPr bwMode="auto">
            <a:xfrm>
              <a:off x="701738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47"/>
            <p:cNvSpPr>
              <a:spLocks noChangeShapeType="1"/>
            </p:cNvSpPr>
            <p:nvPr/>
          </p:nvSpPr>
          <p:spPr bwMode="auto">
            <a:xfrm>
              <a:off x="7045960"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48"/>
            <p:cNvSpPr>
              <a:spLocks noChangeShapeType="1"/>
            </p:cNvSpPr>
            <p:nvPr/>
          </p:nvSpPr>
          <p:spPr bwMode="auto">
            <a:xfrm>
              <a:off x="7076123"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9"/>
            <p:cNvSpPr>
              <a:spLocks noChangeShapeType="1"/>
            </p:cNvSpPr>
            <p:nvPr/>
          </p:nvSpPr>
          <p:spPr bwMode="auto">
            <a:xfrm>
              <a:off x="7106285"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50"/>
            <p:cNvSpPr>
              <a:spLocks noChangeShapeType="1"/>
            </p:cNvSpPr>
            <p:nvPr/>
          </p:nvSpPr>
          <p:spPr bwMode="auto">
            <a:xfrm>
              <a:off x="7136448"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51"/>
            <p:cNvSpPr>
              <a:spLocks noChangeShapeType="1"/>
            </p:cNvSpPr>
            <p:nvPr/>
          </p:nvSpPr>
          <p:spPr bwMode="auto">
            <a:xfrm flipV="1">
              <a:off x="7166610" y="3619183"/>
              <a:ext cx="28575"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52"/>
            <p:cNvSpPr>
              <a:spLocks noChangeShapeType="1"/>
            </p:cNvSpPr>
            <p:nvPr/>
          </p:nvSpPr>
          <p:spPr bwMode="auto">
            <a:xfrm flipV="1">
              <a:off x="7195185"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53"/>
            <p:cNvSpPr>
              <a:spLocks noChangeShapeType="1"/>
            </p:cNvSpPr>
            <p:nvPr/>
          </p:nvSpPr>
          <p:spPr bwMode="auto">
            <a:xfrm flipV="1">
              <a:off x="722534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54"/>
            <p:cNvSpPr>
              <a:spLocks noChangeShapeType="1"/>
            </p:cNvSpPr>
            <p:nvPr/>
          </p:nvSpPr>
          <p:spPr bwMode="auto">
            <a:xfrm flipV="1">
              <a:off x="7255510" y="2944496"/>
              <a:ext cx="30162"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55"/>
            <p:cNvSpPr>
              <a:spLocks noChangeShapeType="1"/>
            </p:cNvSpPr>
            <p:nvPr/>
          </p:nvSpPr>
          <p:spPr bwMode="auto">
            <a:xfrm flipV="1">
              <a:off x="7285673"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56"/>
            <p:cNvSpPr>
              <a:spLocks noChangeShapeType="1"/>
            </p:cNvSpPr>
            <p:nvPr/>
          </p:nvSpPr>
          <p:spPr bwMode="auto">
            <a:xfrm flipV="1">
              <a:off x="7315835"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57"/>
            <p:cNvSpPr>
              <a:spLocks noChangeShapeType="1"/>
            </p:cNvSpPr>
            <p:nvPr/>
          </p:nvSpPr>
          <p:spPr bwMode="auto">
            <a:xfrm flipV="1">
              <a:off x="7345998" y="2328546"/>
              <a:ext cx="28575"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58"/>
            <p:cNvSpPr>
              <a:spLocks noChangeShapeType="1"/>
            </p:cNvSpPr>
            <p:nvPr/>
          </p:nvSpPr>
          <p:spPr bwMode="auto">
            <a:xfrm>
              <a:off x="7374573" y="232854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9"/>
            <p:cNvSpPr>
              <a:spLocks noChangeShapeType="1"/>
            </p:cNvSpPr>
            <p:nvPr/>
          </p:nvSpPr>
          <p:spPr bwMode="auto">
            <a:xfrm>
              <a:off x="7404735" y="2328546"/>
              <a:ext cx="30162"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60"/>
            <p:cNvSpPr>
              <a:spLocks noChangeShapeType="1"/>
            </p:cNvSpPr>
            <p:nvPr/>
          </p:nvSpPr>
          <p:spPr bwMode="auto">
            <a:xfrm>
              <a:off x="7434898"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61"/>
            <p:cNvSpPr>
              <a:spLocks noChangeShapeType="1"/>
            </p:cNvSpPr>
            <p:nvPr/>
          </p:nvSpPr>
          <p:spPr bwMode="auto">
            <a:xfrm>
              <a:off x="7465060"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62"/>
            <p:cNvSpPr>
              <a:spLocks noChangeShapeType="1"/>
            </p:cNvSpPr>
            <p:nvPr/>
          </p:nvSpPr>
          <p:spPr bwMode="auto">
            <a:xfrm>
              <a:off x="7495223" y="2944496"/>
              <a:ext cx="28575"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63"/>
            <p:cNvSpPr>
              <a:spLocks noChangeShapeType="1"/>
            </p:cNvSpPr>
            <p:nvPr/>
          </p:nvSpPr>
          <p:spPr bwMode="auto">
            <a:xfrm>
              <a:off x="752379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64"/>
            <p:cNvSpPr>
              <a:spLocks noChangeShapeType="1"/>
            </p:cNvSpPr>
            <p:nvPr/>
          </p:nvSpPr>
          <p:spPr bwMode="auto">
            <a:xfrm>
              <a:off x="7553960"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65"/>
            <p:cNvSpPr>
              <a:spLocks noChangeShapeType="1"/>
            </p:cNvSpPr>
            <p:nvPr/>
          </p:nvSpPr>
          <p:spPr bwMode="auto">
            <a:xfrm>
              <a:off x="7584123"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66"/>
            <p:cNvSpPr>
              <a:spLocks noChangeShapeType="1"/>
            </p:cNvSpPr>
            <p:nvPr/>
          </p:nvSpPr>
          <p:spPr bwMode="auto">
            <a:xfrm flipV="1">
              <a:off x="7614285"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67"/>
            <p:cNvSpPr>
              <a:spLocks noChangeShapeType="1"/>
            </p:cNvSpPr>
            <p:nvPr/>
          </p:nvSpPr>
          <p:spPr bwMode="auto">
            <a:xfrm flipV="1">
              <a:off x="7644448"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68"/>
            <p:cNvSpPr>
              <a:spLocks noChangeShapeType="1"/>
            </p:cNvSpPr>
            <p:nvPr/>
          </p:nvSpPr>
          <p:spPr bwMode="auto">
            <a:xfrm flipV="1">
              <a:off x="7674610"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9"/>
            <p:cNvSpPr>
              <a:spLocks noChangeShapeType="1"/>
            </p:cNvSpPr>
            <p:nvPr/>
          </p:nvSpPr>
          <p:spPr bwMode="auto">
            <a:xfrm flipV="1">
              <a:off x="7704773"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70"/>
            <p:cNvSpPr>
              <a:spLocks noChangeShapeType="1"/>
            </p:cNvSpPr>
            <p:nvPr/>
          </p:nvSpPr>
          <p:spPr bwMode="auto">
            <a:xfrm flipV="1">
              <a:off x="773493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71"/>
            <p:cNvSpPr>
              <a:spLocks noChangeShapeType="1"/>
            </p:cNvSpPr>
            <p:nvPr/>
          </p:nvSpPr>
          <p:spPr bwMode="auto">
            <a:xfrm flipV="1">
              <a:off x="7763510"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72"/>
            <p:cNvSpPr>
              <a:spLocks noChangeShapeType="1"/>
            </p:cNvSpPr>
            <p:nvPr/>
          </p:nvSpPr>
          <p:spPr bwMode="auto">
            <a:xfrm flipV="1">
              <a:off x="7793673"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73"/>
            <p:cNvSpPr>
              <a:spLocks noChangeShapeType="1"/>
            </p:cNvSpPr>
            <p:nvPr/>
          </p:nvSpPr>
          <p:spPr bwMode="auto">
            <a:xfrm>
              <a:off x="7823835"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74"/>
            <p:cNvSpPr>
              <a:spLocks noChangeShapeType="1"/>
            </p:cNvSpPr>
            <p:nvPr/>
          </p:nvSpPr>
          <p:spPr bwMode="auto">
            <a:xfrm>
              <a:off x="7853998"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75"/>
            <p:cNvSpPr>
              <a:spLocks noChangeShapeType="1"/>
            </p:cNvSpPr>
            <p:nvPr/>
          </p:nvSpPr>
          <p:spPr bwMode="auto">
            <a:xfrm>
              <a:off x="7884160" y="2773046"/>
              <a:ext cx="28575"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76"/>
            <p:cNvSpPr>
              <a:spLocks noChangeShapeType="1"/>
            </p:cNvSpPr>
            <p:nvPr/>
          </p:nvSpPr>
          <p:spPr bwMode="auto">
            <a:xfrm>
              <a:off x="7912735"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77"/>
            <p:cNvSpPr>
              <a:spLocks noChangeShapeType="1"/>
            </p:cNvSpPr>
            <p:nvPr/>
          </p:nvSpPr>
          <p:spPr bwMode="auto">
            <a:xfrm>
              <a:off x="794289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78"/>
            <p:cNvSpPr>
              <a:spLocks noChangeShapeType="1"/>
            </p:cNvSpPr>
            <p:nvPr/>
          </p:nvSpPr>
          <p:spPr bwMode="auto">
            <a:xfrm>
              <a:off x="7973060" y="3061971"/>
              <a:ext cx="30162"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9"/>
            <p:cNvSpPr>
              <a:spLocks noChangeShapeType="1"/>
            </p:cNvSpPr>
            <p:nvPr/>
          </p:nvSpPr>
          <p:spPr bwMode="auto">
            <a:xfrm>
              <a:off x="8003223"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80"/>
            <p:cNvSpPr>
              <a:spLocks noChangeShapeType="1"/>
            </p:cNvSpPr>
            <p:nvPr/>
          </p:nvSpPr>
          <p:spPr bwMode="auto">
            <a:xfrm>
              <a:off x="8033385" y="3177858"/>
              <a:ext cx="28575"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81"/>
            <p:cNvSpPr>
              <a:spLocks noChangeShapeType="1"/>
            </p:cNvSpPr>
            <p:nvPr/>
          </p:nvSpPr>
          <p:spPr bwMode="auto">
            <a:xfrm flipV="1">
              <a:off x="8061960"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82"/>
            <p:cNvSpPr>
              <a:spLocks noChangeShapeType="1"/>
            </p:cNvSpPr>
            <p:nvPr/>
          </p:nvSpPr>
          <p:spPr bwMode="auto">
            <a:xfrm flipV="1">
              <a:off x="80921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83"/>
            <p:cNvSpPr>
              <a:spLocks noChangeShapeType="1"/>
            </p:cNvSpPr>
            <p:nvPr/>
          </p:nvSpPr>
          <p:spPr bwMode="auto">
            <a:xfrm flipV="1">
              <a:off x="8122285" y="3112771"/>
              <a:ext cx="30162"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84"/>
            <p:cNvSpPr>
              <a:spLocks noChangeShapeType="1"/>
            </p:cNvSpPr>
            <p:nvPr/>
          </p:nvSpPr>
          <p:spPr bwMode="auto">
            <a:xfrm flipV="1">
              <a:off x="8152448"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85"/>
            <p:cNvSpPr>
              <a:spLocks noChangeShapeType="1"/>
            </p:cNvSpPr>
            <p:nvPr/>
          </p:nvSpPr>
          <p:spPr bwMode="auto">
            <a:xfrm flipV="1">
              <a:off x="8182610"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86"/>
            <p:cNvSpPr>
              <a:spLocks noChangeShapeType="1"/>
            </p:cNvSpPr>
            <p:nvPr/>
          </p:nvSpPr>
          <p:spPr bwMode="auto">
            <a:xfrm flipV="1">
              <a:off x="8212773" y="3030221"/>
              <a:ext cx="28575"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87"/>
            <p:cNvSpPr>
              <a:spLocks noChangeShapeType="1"/>
            </p:cNvSpPr>
            <p:nvPr/>
          </p:nvSpPr>
          <p:spPr bwMode="auto">
            <a:xfrm flipV="1">
              <a:off x="824134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88"/>
            <p:cNvSpPr>
              <a:spLocks noChangeShapeType="1"/>
            </p:cNvSpPr>
            <p:nvPr/>
          </p:nvSpPr>
          <p:spPr bwMode="auto">
            <a:xfrm>
              <a:off x="8271510"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9"/>
            <p:cNvSpPr>
              <a:spLocks noChangeShapeType="1"/>
            </p:cNvSpPr>
            <p:nvPr/>
          </p:nvSpPr>
          <p:spPr bwMode="auto">
            <a:xfrm>
              <a:off x="8301673" y="3020696"/>
              <a:ext cx="30162"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90"/>
            <p:cNvSpPr>
              <a:spLocks noChangeShapeType="1"/>
            </p:cNvSpPr>
            <p:nvPr/>
          </p:nvSpPr>
          <p:spPr bwMode="auto">
            <a:xfrm>
              <a:off x="8331835"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91"/>
            <p:cNvSpPr>
              <a:spLocks noChangeShapeType="1"/>
            </p:cNvSpPr>
            <p:nvPr/>
          </p:nvSpPr>
          <p:spPr bwMode="auto">
            <a:xfrm>
              <a:off x="8361998"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92"/>
            <p:cNvSpPr>
              <a:spLocks noChangeShapeType="1"/>
            </p:cNvSpPr>
            <p:nvPr/>
          </p:nvSpPr>
          <p:spPr bwMode="auto">
            <a:xfrm>
              <a:off x="8392160"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93"/>
            <p:cNvSpPr>
              <a:spLocks noChangeShapeType="1"/>
            </p:cNvSpPr>
            <p:nvPr/>
          </p:nvSpPr>
          <p:spPr bwMode="auto">
            <a:xfrm>
              <a:off x="8422323" y="3054033"/>
              <a:ext cx="28575"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94"/>
            <p:cNvSpPr>
              <a:spLocks noChangeShapeType="1"/>
            </p:cNvSpPr>
            <p:nvPr/>
          </p:nvSpPr>
          <p:spPr bwMode="auto">
            <a:xfrm>
              <a:off x="8450898" y="3058796"/>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95"/>
            <p:cNvSpPr>
              <a:spLocks noChangeShapeType="1"/>
            </p:cNvSpPr>
            <p:nvPr/>
          </p:nvSpPr>
          <p:spPr bwMode="auto">
            <a:xfrm>
              <a:off x="848106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96"/>
            <p:cNvSpPr>
              <a:spLocks noChangeShapeType="1"/>
            </p:cNvSpPr>
            <p:nvPr/>
          </p:nvSpPr>
          <p:spPr bwMode="auto">
            <a:xfrm flipV="1">
              <a:off x="851122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97"/>
            <p:cNvSpPr>
              <a:spLocks noChangeShapeType="1"/>
            </p:cNvSpPr>
            <p:nvPr/>
          </p:nvSpPr>
          <p:spPr bwMode="auto">
            <a:xfrm flipV="1">
              <a:off x="8541385"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98"/>
            <p:cNvSpPr>
              <a:spLocks noChangeShapeType="1"/>
            </p:cNvSpPr>
            <p:nvPr/>
          </p:nvSpPr>
          <p:spPr bwMode="auto">
            <a:xfrm flipV="1">
              <a:off x="8571548"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9"/>
            <p:cNvSpPr>
              <a:spLocks noChangeShapeType="1"/>
            </p:cNvSpPr>
            <p:nvPr/>
          </p:nvSpPr>
          <p:spPr bwMode="auto">
            <a:xfrm flipV="1">
              <a:off x="8601710" y="3057208"/>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100"/>
            <p:cNvSpPr>
              <a:spLocks noChangeShapeType="1"/>
            </p:cNvSpPr>
            <p:nvPr/>
          </p:nvSpPr>
          <p:spPr bwMode="auto">
            <a:xfrm flipV="1">
              <a:off x="863028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101"/>
            <p:cNvSpPr>
              <a:spLocks noChangeShapeType="1"/>
            </p:cNvSpPr>
            <p:nvPr/>
          </p:nvSpPr>
          <p:spPr bwMode="auto">
            <a:xfrm flipV="1">
              <a:off x="866044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102"/>
            <p:cNvSpPr>
              <a:spLocks noChangeShapeType="1"/>
            </p:cNvSpPr>
            <p:nvPr/>
          </p:nvSpPr>
          <p:spPr bwMode="auto">
            <a:xfrm flipV="1">
              <a:off x="86906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103"/>
            <p:cNvSpPr>
              <a:spLocks noChangeShapeType="1"/>
            </p:cNvSpPr>
            <p:nvPr/>
          </p:nvSpPr>
          <p:spPr bwMode="auto">
            <a:xfrm>
              <a:off x="87207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104"/>
            <p:cNvSpPr>
              <a:spLocks noChangeShapeType="1"/>
            </p:cNvSpPr>
            <p:nvPr/>
          </p:nvSpPr>
          <p:spPr bwMode="auto">
            <a:xfrm>
              <a:off x="8750935"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105"/>
            <p:cNvSpPr>
              <a:spLocks noChangeShapeType="1"/>
            </p:cNvSpPr>
            <p:nvPr/>
          </p:nvSpPr>
          <p:spPr bwMode="auto">
            <a:xfrm>
              <a:off x="87795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106"/>
            <p:cNvSpPr>
              <a:spLocks noChangeShapeType="1"/>
            </p:cNvSpPr>
            <p:nvPr/>
          </p:nvSpPr>
          <p:spPr bwMode="auto">
            <a:xfrm>
              <a:off x="88096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127" name="Straight Arrow Connector 126"/>
          <p:cNvCxnSpPr/>
          <p:nvPr/>
        </p:nvCxnSpPr>
        <p:spPr>
          <a:xfrm rot="16200000" flipV="1">
            <a:off x="3049739" y="3397341"/>
            <a:ext cx="259811" cy="22583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rot="5400000" flipH="1" flipV="1">
            <a:off x="7254240" y="1857423"/>
            <a:ext cx="533400" cy="10668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49" name="Right Arrow 248"/>
          <p:cNvSpPr/>
          <p:nvPr/>
        </p:nvSpPr>
        <p:spPr>
          <a:xfrm>
            <a:off x="4130040" y="3381423"/>
            <a:ext cx="502920" cy="670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p:cNvSpPr txBox="1"/>
          <p:nvPr/>
        </p:nvSpPr>
        <p:spPr>
          <a:xfrm>
            <a:off x="2910840" y="4478703"/>
            <a:ext cx="1786708" cy="369332"/>
          </a:xfrm>
          <a:prstGeom prst="rect">
            <a:avLst/>
          </a:prstGeom>
          <a:noFill/>
        </p:spPr>
        <p:txBody>
          <a:bodyPr wrap="none" rtlCol="0">
            <a:spAutoFit/>
          </a:bodyPr>
          <a:lstStyle/>
          <a:p>
            <a:r>
              <a:rPr lang="en-US" i="1" dirty="0"/>
              <a:t>Incoming photon</a:t>
            </a:r>
          </a:p>
        </p:txBody>
      </p:sp>
      <p:sp>
        <p:nvSpPr>
          <p:cNvPr id="251" name="TextBox 250"/>
          <p:cNvSpPr txBox="1"/>
          <p:nvPr/>
        </p:nvSpPr>
        <p:spPr>
          <a:xfrm>
            <a:off x="7204892" y="2512743"/>
            <a:ext cx="1872692" cy="369332"/>
          </a:xfrm>
          <a:prstGeom prst="rect">
            <a:avLst/>
          </a:prstGeom>
          <a:noFill/>
        </p:spPr>
        <p:txBody>
          <a:bodyPr wrap="none" rtlCol="0">
            <a:spAutoFit/>
          </a:bodyPr>
          <a:lstStyle/>
          <a:p>
            <a:r>
              <a:rPr lang="en-US" i="1" dirty="0"/>
              <a:t>Outgoing Electron</a:t>
            </a:r>
          </a:p>
        </p:txBody>
      </p:sp>
      <p:grpSp>
        <p:nvGrpSpPr>
          <p:cNvPr id="3" name="Group 166"/>
          <p:cNvGrpSpPr/>
          <p:nvPr/>
        </p:nvGrpSpPr>
        <p:grpSpPr>
          <a:xfrm>
            <a:off x="624840" y="2467023"/>
            <a:ext cx="2377440" cy="2499360"/>
            <a:chOff x="1280160" y="2606040"/>
            <a:chExt cx="4053840" cy="4130040"/>
          </a:xfrm>
        </p:grpSpPr>
        <p:sp>
          <p:nvSpPr>
            <p:cNvPr id="154" name="Oval 153"/>
            <p:cNvSpPr/>
            <p:nvPr/>
          </p:nvSpPr>
          <p:spPr>
            <a:xfrm rot="19673694">
              <a:off x="2164080" y="2606040"/>
              <a:ext cx="2423159" cy="4099561"/>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3126375" y="464439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3144575" y="451676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Plus 157"/>
            <p:cNvSpPr/>
            <p:nvPr/>
          </p:nvSpPr>
          <p:spPr>
            <a:xfrm>
              <a:off x="3178420" y="454229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3262878" y="450695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3235577" y="461494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Plus 160"/>
            <p:cNvSpPr/>
            <p:nvPr/>
          </p:nvSpPr>
          <p:spPr>
            <a:xfrm>
              <a:off x="3269422" y="464047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a:off x="1280160" y="2636520"/>
              <a:ext cx="4053840" cy="409956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a:off x="5042328" y="381706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Minus 163"/>
            <p:cNvSpPr/>
            <p:nvPr/>
          </p:nvSpPr>
          <p:spPr>
            <a:xfrm>
              <a:off x="5067686" y="389176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a:off x="2725848" y="576778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Minus 165"/>
            <p:cNvSpPr/>
            <p:nvPr/>
          </p:nvSpPr>
          <p:spPr>
            <a:xfrm>
              <a:off x="2751206" y="584248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Oval 168"/>
          <p:cNvSpPr/>
          <p:nvPr/>
        </p:nvSpPr>
        <p:spPr>
          <a:xfrm rot="19673694">
            <a:off x="5503610" y="2436543"/>
            <a:ext cx="1421101"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a:off x="6067964" y="3670087"/>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6078637" y="3592851"/>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Plus 171"/>
          <p:cNvSpPr/>
          <p:nvPr/>
        </p:nvSpPr>
        <p:spPr>
          <a:xfrm>
            <a:off x="6098486" y="3608300"/>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a:off x="6148018" y="3586910"/>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a:off x="6132007" y="3652263"/>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Plus 174"/>
          <p:cNvSpPr/>
          <p:nvPr/>
        </p:nvSpPr>
        <p:spPr>
          <a:xfrm>
            <a:off x="6151856" y="3667712"/>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p:cNvSpPr/>
          <p:nvPr/>
        </p:nvSpPr>
        <p:spPr>
          <a:xfrm>
            <a:off x="4985221" y="2454988"/>
            <a:ext cx="2377440"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80"/>
          <p:cNvGrpSpPr/>
          <p:nvPr/>
        </p:nvGrpSpPr>
        <p:grpSpPr>
          <a:xfrm>
            <a:off x="7328765" y="2331212"/>
            <a:ext cx="153180" cy="170958"/>
            <a:chOff x="7433704" y="1952069"/>
            <a:chExt cx="153180" cy="170958"/>
          </a:xfrm>
        </p:grpSpPr>
        <p:sp>
          <p:nvSpPr>
            <p:cNvPr id="177" name="Oval 176"/>
            <p:cNvSpPr/>
            <p:nvPr/>
          </p:nvSpPr>
          <p:spPr>
            <a:xfrm>
              <a:off x="7433704" y="1952069"/>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Minus 177"/>
            <p:cNvSpPr/>
            <p:nvPr/>
          </p:nvSpPr>
          <p:spPr>
            <a:xfrm>
              <a:off x="7448576" y="1997275"/>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9" name="Oval 178"/>
          <p:cNvSpPr/>
          <p:nvPr/>
        </p:nvSpPr>
        <p:spPr>
          <a:xfrm>
            <a:off x="5833068" y="4349922"/>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Minus 179"/>
          <p:cNvSpPr/>
          <p:nvPr/>
        </p:nvSpPr>
        <p:spPr>
          <a:xfrm>
            <a:off x="5847940" y="4395127"/>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218" name="Rectangle 2"/>
          <p:cNvSpPr>
            <a:spLocks noGrp="1" noChangeArrowheads="1"/>
          </p:cNvSpPr>
          <p:nvPr>
            <p:ph type="title"/>
          </p:nvPr>
        </p:nvSpPr>
        <p:spPr/>
        <p:txBody>
          <a:bodyPr/>
          <a:lstStyle/>
          <a:p>
            <a:r>
              <a:rPr lang="en-US"/>
              <a:t>Particle Nature, cont.</a:t>
            </a:r>
          </a:p>
        </p:txBody>
      </p:sp>
      <p:sp>
        <p:nvSpPr>
          <p:cNvPr id="9219" name="Rectangle 3"/>
          <p:cNvSpPr>
            <a:spLocks noGrp="1" noChangeArrowheads="1"/>
          </p:cNvSpPr>
          <p:nvPr>
            <p:ph type="body" idx="1"/>
          </p:nvPr>
        </p:nvSpPr>
        <p:spPr/>
        <p:txBody>
          <a:bodyPr/>
          <a:lstStyle/>
          <a:p>
            <a:r>
              <a:rPr lang="en-US"/>
              <a:t>Einstein (in 1905) proposed an explanation of the photoelectric effect that used the idea of quantization</a:t>
            </a:r>
          </a:p>
          <a:p>
            <a:pPr lvl="1"/>
            <a:r>
              <a:rPr lang="en-US"/>
              <a:t>The quantization model assumes that the energy of a light wave is present in particles called </a:t>
            </a:r>
            <a:r>
              <a:rPr lang="en-US" i="1"/>
              <a:t>photons</a:t>
            </a:r>
            <a:endParaRPr lang="en-US"/>
          </a:p>
          <a:p>
            <a:pPr lvl="1"/>
            <a:r>
              <a:rPr lang="en-US" i="1"/>
              <a:t>E</a:t>
            </a:r>
            <a:r>
              <a:rPr lang="en-US"/>
              <a:t> = </a:t>
            </a:r>
            <a:r>
              <a:rPr lang="en-US" i="1"/>
              <a:t>h</a:t>
            </a:r>
            <a:r>
              <a:rPr lang="en-US"/>
              <a:t>ƒ</a:t>
            </a:r>
          </a:p>
          <a:p>
            <a:pPr lvl="2"/>
            <a:r>
              <a:rPr lang="en-US" i="1"/>
              <a:t>h</a:t>
            </a:r>
            <a:r>
              <a:rPr lang="en-US"/>
              <a:t> is Planck’s Constant and = 6.63 x 10</a:t>
            </a:r>
            <a:r>
              <a:rPr lang="en-US" baseline="30000"/>
              <a:t>-34</a:t>
            </a:r>
            <a:r>
              <a:rPr lang="en-US"/>
              <a:t> J</a:t>
            </a:r>
            <a:r>
              <a:rPr lang="en-US" baseline="30000"/>
              <a:t>.</a:t>
            </a:r>
            <a:r>
              <a:rPr lang="en-US"/>
              <a: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6" name="Rectangle 2"/>
          <p:cNvSpPr>
            <a:spLocks noGrp="1" noChangeArrowheads="1"/>
          </p:cNvSpPr>
          <p:nvPr>
            <p:ph type="title"/>
          </p:nvPr>
        </p:nvSpPr>
        <p:spPr/>
        <p:txBody>
          <a:bodyPr/>
          <a:lstStyle/>
          <a:p>
            <a:r>
              <a:rPr lang="en-US"/>
              <a:t>Dual Nature of Light</a:t>
            </a:r>
          </a:p>
        </p:txBody>
      </p:sp>
      <p:sp>
        <p:nvSpPr>
          <p:cNvPr id="1027" name="Rectangle 3"/>
          <p:cNvSpPr>
            <a:spLocks noGrp="1" noChangeArrowheads="1"/>
          </p:cNvSpPr>
          <p:nvPr>
            <p:ph type="body" idx="1"/>
          </p:nvPr>
        </p:nvSpPr>
        <p:spPr/>
        <p:txBody>
          <a:bodyPr/>
          <a:lstStyle/>
          <a:p>
            <a:pPr>
              <a:lnSpc>
                <a:spcPct val="90000"/>
              </a:lnSpc>
            </a:pPr>
            <a:r>
              <a:rPr lang="en-US"/>
              <a:t>In view of these developments, light must be regarded as having a dual nature</a:t>
            </a:r>
          </a:p>
          <a:p>
            <a:pPr>
              <a:lnSpc>
                <a:spcPct val="90000"/>
              </a:lnSpc>
            </a:pPr>
            <a:r>
              <a:rPr lang="en-US"/>
              <a:t>Light exhibits the characteristics of a wave in some situations and the characteristics of a particle in other situations</a:t>
            </a:r>
          </a:p>
          <a:p>
            <a:pPr lvl="1">
              <a:lnSpc>
                <a:spcPct val="90000"/>
              </a:lnSpc>
            </a:pPr>
            <a:r>
              <a:rPr lang="en-US"/>
              <a:t>Nature prevents testing both qualities at the same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p:nvPr>
        </p:nvSpPr>
        <p:spPr/>
        <p:txBody>
          <a:bodyPr/>
          <a:lstStyle/>
          <a:p>
            <a:pPr eaLnBrk="1" hangingPunct="1"/>
            <a:r>
              <a:rPr lang="en-US" dirty="0"/>
              <a:t>Question 223.10.1</a:t>
            </a:r>
          </a:p>
        </p:txBody>
      </p:sp>
      <p:sp>
        <p:nvSpPr>
          <p:cNvPr id="147460" name="Rectangle 3"/>
          <p:cNvSpPr>
            <a:spLocks noGrp="1" noChangeArrowheads="1"/>
          </p:cNvSpPr>
          <p:nvPr>
            <p:ph idx="1"/>
          </p:nvPr>
        </p:nvSpPr>
        <p:spPr/>
        <p:txBody>
          <a:bodyPr/>
          <a:lstStyle/>
          <a:p>
            <a:pPr marL="609600" indent="-609600" eaLnBrk="1" hangingPunct="1">
              <a:buFontTx/>
              <a:buNone/>
            </a:pPr>
            <a:r>
              <a:rPr lang="en-US" dirty="0"/>
              <a:t>Light is a …</a:t>
            </a:r>
          </a:p>
          <a:p>
            <a:pPr marL="609600" indent="-609600" eaLnBrk="1" hangingPunct="1">
              <a:buFontTx/>
              <a:buAutoNum type="alphaLcParenR"/>
            </a:pPr>
            <a:r>
              <a:rPr lang="en-US" dirty="0"/>
              <a:t>Electromagnetic Wave </a:t>
            </a:r>
          </a:p>
          <a:p>
            <a:pPr marL="609600" indent="-609600" eaLnBrk="1" hangingPunct="1">
              <a:buFontTx/>
              <a:buAutoNum type="alphaLcParenR"/>
            </a:pPr>
            <a:r>
              <a:rPr lang="en-US" dirty="0"/>
              <a:t>Particle</a:t>
            </a:r>
          </a:p>
          <a:p>
            <a:pPr marL="609600" indent="-609600" eaLnBrk="1" hangingPunct="1">
              <a:buFontTx/>
              <a:buAutoNum type="alphaLcParenR"/>
            </a:pPr>
            <a:r>
              <a:rPr lang="en-US" dirty="0"/>
              <a:t>Neither</a:t>
            </a:r>
          </a:p>
          <a:p>
            <a:pPr marL="609600" indent="-609600" eaLnBrk="1" hangingPunct="1">
              <a:buFontTx/>
              <a:buAutoNum type="alphaLcParenR"/>
            </a:pPr>
            <a:r>
              <a:rPr lang="en-US" dirty="0"/>
              <a:t>Both</a:t>
            </a:r>
          </a:p>
        </p:txBody>
      </p:sp>
      <p:sp>
        <p:nvSpPr>
          <p:cNvPr id="147458" name="Slide Number Placeholder 5"/>
          <p:cNvSpPr>
            <a:spLocks noGrp="1"/>
          </p:cNvSpPr>
          <p:nvPr>
            <p:ph type="sldNum" sz="quarter" idx="12"/>
          </p:nvPr>
        </p:nvSpPr>
        <p:spPr>
          <a:noFill/>
        </p:spPr>
        <p:txBody>
          <a:bodyPr/>
          <a:lstStyle/>
          <a:p>
            <a:fld id="{C2C12A0F-1836-420C-B65D-7E17BED4DCB0}"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lstStyle/>
          <a:p>
            <a:r>
              <a:rPr lang="en-US" dirty="0"/>
              <a:t>Question 223.10.2</a:t>
            </a:r>
          </a:p>
        </p:txBody>
      </p:sp>
      <p:sp>
        <p:nvSpPr>
          <p:cNvPr id="148484" name="Rectangle 3"/>
          <p:cNvSpPr>
            <a:spLocks noGrp="1" noChangeArrowheads="1"/>
          </p:cNvSpPr>
          <p:nvPr>
            <p:ph idx="1"/>
          </p:nvPr>
        </p:nvSpPr>
        <p:spPr/>
        <p:txBody>
          <a:bodyPr/>
          <a:lstStyle/>
          <a:p>
            <a:pPr marL="609600" indent="-609600" eaLnBrk="1" hangingPunct="1">
              <a:buFontTx/>
              <a:buNone/>
            </a:pPr>
            <a:r>
              <a:rPr lang="en-US"/>
              <a:t>The energy of a photon is proportional to </a:t>
            </a:r>
          </a:p>
          <a:p>
            <a:pPr marL="609600" indent="-609600" eaLnBrk="1" hangingPunct="1">
              <a:buFontTx/>
              <a:buAutoNum type="alphaLcParenR"/>
            </a:pPr>
            <a:r>
              <a:rPr lang="en-US"/>
              <a:t>The wavelength</a:t>
            </a:r>
          </a:p>
          <a:p>
            <a:pPr marL="609600" indent="-609600" eaLnBrk="1" hangingPunct="1">
              <a:buFontTx/>
              <a:buAutoNum type="alphaLcParenR"/>
            </a:pPr>
            <a:r>
              <a:rPr lang="en-US"/>
              <a:t>The period</a:t>
            </a:r>
          </a:p>
          <a:p>
            <a:pPr marL="609600" indent="-609600" eaLnBrk="1" hangingPunct="1">
              <a:buFontTx/>
              <a:buAutoNum type="alphaLcParenR"/>
            </a:pPr>
            <a:r>
              <a:rPr lang="en-US"/>
              <a:t>The frequency</a:t>
            </a:r>
          </a:p>
          <a:p>
            <a:pPr marL="609600" indent="-609600" eaLnBrk="1" hangingPunct="1">
              <a:buFontTx/>
              <a:buAutoNum type="alphaLcParenR"/>
            </a:pPr>
            <a:r>
              <a:rPr lang="en-US">
                <a:sym typeface="Symbol" pitchFamily="18" charset="2"/>
              </a:rPr>
              <a:t></a:t>
            </a:r>
          </a:p>
        </p:txBody>
      </p:sp>
      <p:sp>
        <p:nvSpPr>
          <p:cNvPr id="148482" name="Slide Number Placeholder 5"/>
          <p:cNvSpPr>
            <a:spLocks noGrp="1"/>
          </p:cNvSpPr>
          <p:nvPr>
            <p:ph type="sldNum" sz="quarter" idx="12"/>
          </p:nvPr>
        </p:nvSpPr>
        <p:spPr>
          <a:noFill/>
        </p:spPr>
        <p:txBody>
          <a:bodyPr/>
          <a:lstStyle/>
          <a:p>
            <a:fld id="{55D2D622-B04C-41CE-9A18-30BE77436C65}"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9332" name="Rectangle 4"/>
          <p:cNvSpPr>
            <a:spLocks noGrp="1" noChangeArrowheads="1"/>
          </p:cNvSpPr>
          <p:nvPr>
            <p:ph type="ctrTitle"/>
          </p:nvPr>
        </p:nvSpPr>
        <p:spPr/>
        <p:txBody>
          <a:bodyPr/>
          <a:lstStyle/>
          <a:p>
            <a:r>
              <a:rPr lang="en-US" dirty="0"/>
              <a:t>Measurement of the Speed of Light</a:t>
            </a:r>
          </a:p>
        </p:txBody>
      </p:sp>
      <p:sp>
        <p:nvSpPr>
          <p:cNvPr id="99333" name="Rectangle 5"/>
          <p:cNvSpPr>
            <a:spLocks noGrp="1" noChangeArrowheads="1"/>
          </p:cNvSpPr>
          <p:nvPr>
            <p:ph type="subTitle" idx="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223.10.3</a:t>
            </a:r>
          </a:p>
        </p:txBody>
      </p:sp>
      <p:sp>
        <p:nvSpPr>
          <p:cNvPr id="149508" name="Rectangle 3"/>
          <p:cNvSpPr>
            <a:spLocks noGrp="1" noChangeArrowheads="1"/>
          </p:cNvSpPr>
          <p:nvPr>
            <p:ph idx="1"/>
          </p:nvPr>
        </p:nvSpPr>
        <p:spPr/>
        <p:txBody>
          <a:bodyPr/>
          <a:lstStyle/>
          <a:p>
            <a:pPr marL="609600" indent="-609600" eaLnBrk="1" hangingPunct="1">
              <a:buFontTx/>
              <a:buNone/>
            </a:pPr>
            <a:r>
              <a:rPr lang="en-US"/>
              <a:t>The speed of light is always constant</a:t>
            </a:r>
          </a:p>
          <a:p>
            <a:pPr marL="609600" indent="-609600" eaLnBrk="1" hangingPunct="1">
              <a:buFontTx/>
              <a:buAutoNum type="alphaLcParenR"/>
            </a:pPr>
            <a:r>
              <a:rPr lang="en-US"/>
              <a:t>True</a:t>
            </a:r>
          </a:p>
          <a:p>
            <a:pPr marL="609600" indent="-609600" eaLnBrk="1" hangingPunct="1">
              <a:buFontTx/>
              <a:buAutoNum type="alphaLcParenR"/>
            </a:pPr>
            <a:r>
              <a:rPr lang="en-US"/>
              <a:t>False</a:t>
            </a:r>
          </a:p>
          <a:p>
            <a:pPr marL="609600" indent="-609600" eaLnBrk="1" hangingPunct="1"/>
            <a:endParaRPr lang="en-US"/>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223.10.4</a:t>
            </a:r>
          </a:p>
        </p:txBody>
      </p:sp>
      <p:sp>
        <p:nvSpPr>
          <p:cNvPr id="149508" name="Rectangle 3"/>
          <p:cNvSpPr>
            <a:spLocks noGrp="1" noChangeArrowheads="1"/>
          </p:cNvSpPr>
          <p:nvPr>
            <p:ph idx="1"/>
          </p:nvPr>
        </p:nvSpPr>
        <p:spPr/>
        <p:txBody>
          <a:bodyPr/>
          <a:lstStyle/>
          <a:p>
            <a:pPr marL="609600" indent="-609600" eaLnBrk="1" hangingPunct="1">
              <a:buFontTx/>
              <a:buNone/>
            </a:pPr>
            <a:r>
              <a:rPr lang="en-US" dirty="0"/>
              <a:t>Can anything go faster than light?</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Only at CERN</a:t>
            </a:r>
          </a:p>
          <a:p>
            <a:pPr marL="609600" indent="-609600" eaLnBrk="1" hangingPunct="1"/>
            <a:endParaRPr lang="en-US" dirty="0"/>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42" name="Rectangle 2"/>
          <p:cNvSpPr>
            <a:spLocks noGrp="1" noChangeArrowheads="1"/>
          </p:cNvSpPr>
          <p:nvPr>
            <p:ph type="title"/>
          </p:nvPr>
        </p:nvSpPr>
        <p:spPr>
          <a:xfrm>
            <a:off x="1219200" y="0"/>
            <a:ext cx="7467600" cy="1143000"/>
          </a:xfrm>
        </p:spPr>
        <p:txBody>
          <a:bodyPr/>
          <a:lstStyle/>
          <a:p>
            <a:r>
              <a:rPr lang="en-US" sz="2800"/>
              <a:t>Measurements of the Speed of Light</a:t>
            </a:r>
          </a:p>
        </p:txBody>
      </p:sp>
      <p:sp>
        <p:nvSpPr>
          <p:cNvPr id="10243" name="Rectangle 3"/>
          <p:cNvSpPr>
            <a:spLocks noGrp="1" noChangeArrowheads="1"/>
          </p:cNvSpPr>
          <p:nvPr>
            <p:ph type="body" idx="1"/>
          </p:nvPr>
        </p:nvSpPr>
        <p:spPr/>
        <p:txBody>
          <a:bodyPr/>
          <a:lstStyle/>
          <a:p>
            <a:r>
              <a:rPr lang="en-US"/>
              <a:t>Since light travels at a very high speed, early attempts to measure its speed were unsuccessful</a:t>
            </a:r>
          </a:p>
          <a:p>
            <a:pPr lvl="1"/>
            <a:r>
              <a:rPr lang="en-US"/>
              <a:t>Remember </a:t>
            </a:r>
            <a:r>
              <a:rPr lang="en-US" i="1"/>
              <a:t>c</a:t>
            </a:r>
            <a:r>
              <a:rPr lang="en-US"/>
              <a:t> = 3.00 x 10</a:t>
            </a:r>
            <a:r>
              <a:rPr lang="en-US" baseline="30000"/>
              <a:t>8</a:t>
            </a:r>
            <a:r>
              <a:rPr lang="en-US"/>
              <a:t> m/s</a:t>
            </a:r>
          </a:p>
          <a:p>
            <a:r>
              <a:rPr lang="en-US"/>
              <a:t>Galileo tried by using two observers separated by about 10 km</a:t>
            </a:r>
          </a:p>
          <a:p>
            <a:pPr lvl="1"/>
            <a:r>
              <a:rPr lang="en-US"/>
              <a:t>The reaction time of the observers was more than the transit time of the light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11266" name="Rectangle 2"/>
          <p:cNvSpPr>
            <a:spLocks noGrp="1" noChangeArrowheads="1"/>
          </p:cNvSpPr>
          <p:nvPr>
            <p:ph type="title"/>
          </p:nvPr>
        </p:nvSpPr>
        <p:spPr>
          <a:xfrm>
            <a:off x="1600200" y="-152400"/>
            <a:ext cx="6477000" cy="1143000"/>
          </a:xfrm>
        </p:spPr>
        <p:txBody>
          <a:bodyPr/>
          <a:lstStyle/>
          <a:p>
            <a:r>
              <a:rPr lang="en-US" sz="3200"/>
              <a:t>Measurement of the Speed of Light – Roemer’s Method</a:t>
            </a:r>
          </a:p>
        </p:txBody>
      </p:sp>
      <p:sp>
        <p:nvSpPr>
          <p:cNvPr id="11267" name="Rectangle 3"/>
          <p:cNvSpPr>
            <a:spLocks noGrp="1" noChangeArrowheads="1"/>
          </p:cNvSpPr>
          <p:nvPr>
            <p:ph type="body" sz="half" idx="1"/>
          </p:nvPr>
        </p:nvSpPr>
        <p:spPr>
          <a:xfrm>
            <a:off x="685800" y="1524000"/>
            <a:ext cx="3810000" cy="4459287"/>
          </a:xfrm>
        </p:spPr>
        <p:txBody>
          <a:bodyPr>
            <a:normAutofit fontScale="62500" lnSpcReduction="20000"/>
          </a:bodyPr>
          <a:lstStyle/>
          <a:p>
            <a:r>
              <a:rPr lang="en-US" sz="2800" dirty="0"/>
              <a:t>Ole Roemer (1675) used astronomical observations to estimate the speed of light</a:t>
            </a:r>
          </a:p>
          <a:p>
            <a:r>
              <a:rPr lang="en-US" sz="2800" dirty="0"/>
              <a:t>He used the period of revolution of Io, a moon of Jupiter, as Jupiter revolved around the sun</a:t>
            </a:r>
          </a:p>
          <a:p>
            <a:r>
              <a:rPr lang="en-US" sz="2800" dirty="0"/>
              <a:t>In the diagram illustrating </a:t>
            </a:r>
            <a:r>
              <a:rPr lang="en-US" sz="2800" dirty="0" err="1"/>
              <a:t>Rømer's</a:t>
            </a:r>
            <a:r>
              <a:rPr lang="en-US" sz="2800" dirty="0"/>
              <a:t> determination of the speed of light. A: The Sun B: Jupiter C: immersion of Io into Jupiter's shadow at the start of an eclipse D: emergence of Io from Jupiter's shadow at the end of an eclipse E–H, K, L: positions of Earth at different dates (illustrative) E: point of conjunction H: point of opposition </a:t>
            </a:r>
          </a:p>
        </p:txBody>
      </p:sp>
      <p:pic>
        <p:nvPicPr>
          <p:cNvPr id="1026" name="Picture 2"/>
          <p:cNvPicPr>
            <a:picLocks noChangeAspect="1" noChangeArrowheads="1"/>
          </p:cNvPicPr>
          <p:nvPr/>
        </p:nvPicPr>
        <p:blipFill>
          <a:blip r:embed="rId2" cstate="print"/>
          <a:srcRect/>
          <a:stretch>
            <a:fillRect/>
          </a:stretch>
        </p:blipFill>
        <p:spPr bwMode="auto">
          <a:xfrm>
            <a:off x="5614705" y="1460309"/>
            <a:ext cx="2645188" cy="469383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6146" name="Rectangle 2"/>
          <p:cNvSpPr>
            <a:spLocks noGrp="1" noChangeArrowheads="1"/>
          </p:cNvSpPr>
          <p:nvPr>
            <p:ph type="title"/>
          </p:nvPr>
        </p:nvSpPr>
        <p:spPr/>
        <p:txBody>
          <a:bodyPr/>
          <a:lstStyle/>
          <a:p>
            <a:r>
              <a:rPr lang="en-US" sz="3200"/>
              <a:t>Nature of Light – Alternative View</a:t>
            </a:r>
          </a:p>
        </p:txBody>
      </p:sp>
      <p:sp>
        <p:nvSpPr>
          <p:cNvPr id="6147" name="Rectangle 3"/>
          <p:cNvSpPr>
            <a:spLocks noGrp="1" noChangeArrowheads="1"/>
          </p:cNvSpPr>
          <p:nvPr>
            <p:ph type="body" idx="1"/>
          </p:nvPr>
        </p:nvSpPr>
        <p:spPr/>
        <p:txBody>
          <a:bodyPr/>
          <a:lstStyle/>
          <a:p>
            <a:pPr>
              <a:lnSpc>
                <a:spcPct val="90000"/>
              </a:lnSpc>
            </a:pPr>
            <a:r>
              <a:rPr lang="en-US"/>
              <a:t>Christian Huygens argued that light might be some sort of a wave motion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2290" name="Rectangle 2"/>
          <p:cNvSpPr>
            <a:spLocks noGrp="1" noChangeArrowheads="1"/>
          </p:cNvSpPr>
          <p:nvPr>
            <p:ph type="title"/>
          </p:nvPr>
        </p:nvSpPr>
        <p:spPr/>
        <p:txBody>
          <a:bodyPr/>
          <a:lstStyle/>
          <a:p>
            <a:r>
              <a:rPr lang="en-US"/>
              <a:t>Roemer’s Method, cont.</a:t>
            </a:r>
          </a:p>
        </p:txBody>
      </p:sp>
      <p:sp>
        <p:nvSpPr>
          <p:cNvPr id="12291" name="Rectangle 3"/>
          <p:cNvSpPr>
            <a:spLocks noGrp="1" noChangeArrowheads="1"/>
          </p:cNvSpPr>
          <p:nvPr>
            <p:ph type="body" idx="1"/>
          </p:nvPr>
        </p:nvSpPr>
        <p:spPr>
          <a:xfrm>
            <a:off x="838200" y="1371600"/>
            <a:ext cx="7772400" cy="4459288"/>
          </a:xfrm>
        </p:spPr>
        <p:txBody>
          <a:bodyPr/>
          <a:lstStyle/>
          <a:p>
            <a:r>
              <a:rPr lang="en-US" sz="3000"/>
              <a:t>The periods of revolution were longer when the Earth was receding from Jupiter</a:t>
            </a:r>
          </a:p>
          <a:p>
            <a:pPr lvl="1"/>
            <a:r>
              <a:rPr lang="en-US" sz="2600"/>
              <a:t>and shorter when the Earth was approaching</a:t>
            </a:r>
          </a:p>
          <a:p>
            <a:r>
              <a:rPr lang="en-US" sz="3000"/>
              <a:t>Using Roemer’s data, Huygens estimated the lower limit of the speed of light to be 2.3 x 10</a:t>
            </a:r>
            <a:r>
              <a:rPr lang="en-US" sz="3000" baseline="30000"/>
              <a:t>8</a:t>
            </a:r>
            <a:r>
              <a:rPr lang="en-US" sz="3000"/>
              <a:t> m/s</a:t>
            </a:r>
          </a:p>
          <a:p>
            <a:pPr lvl="1"/>
            <a:r>
              <a:rPr lang="en-US" sz="2600"/>
              <a:t>This was important because it demonstrated that light has a finite speed as well as giving an estimate of that speed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3314" name="Rectangle 2"/>
          <p:cNvSpPr>
            <a:spLocks noGrp="1" noChangeArrowheads="1"/>
          </p:cNvSpPr>
          <p:nvPr>
            <p:ph type="title"/>
          </p:nvPr>
        </p:nvSpPr>
        <p:spPr>
          <a:xfrm>
            <a:off x="1600200" y="-152400"/>
            <a:ext cx="6477000" cy="1143000"/>
          </a:xfrm>
        </p:spPr>
        <p:txBody>
          <a:bodyPr/>
          <a:lstStyle/>
          <a:p>
            <a:r>
              <a:rPr lang="en-US" sz="3200"/>
              <a:t>Measurements of the Speed of Light – Fizeau’s Method</a:t>
            </a:r>
          </a:p>
        </p:txBody>
      </p:sp>
      <p:sp>
        <p:nvSpPr>
          <p:cNvPr id="13315" name="Rectangle 3"/>
          <p:cNvSpPr>
            <a:spLocks noGrp="1" noChangeArrowheads="1"/>
          </p:cNvSpPr>
          <p:nvPr>
            <p:ph type="body" idx="1"/>
          </p:nvPr>
        </p:nvSpPr>
        <p:spPr>
          <a:xfrm>
            <a:off x="1182688" y="2017713"/>
            <a:ext cx="7772400" cy="4459287"/>
          </a:xfrm>
        </p:spPr>
        <p:txBody>
          <a:bodyPr/>
          <a:lstStyle/>
          <a:p>
            <a:pPr>
              <a:lnSpc>
                <a:spcPct val="90000"/>
              </a:lnSpc>
            </a:pPr>
            <a:r>
              <a:rPr lang="en-US"/>
              <a:t>This was the first successful method for measuring the speed of light by means of a purely terrestrial technique</a:t>
            </a:r>
          </a:p>
          <a:p>
            <a:pPr>
              <a:lnSpc>
                <a:spcPct val="90000"/>
              </a:lnSpc>
            </a:pPr>
            <a:r>
              <a:rPr lang="en-US"/>
              <a:t>It was developed in 1849 by Armand Fizeau</a:t>
            </a:r>
          </a:p>
          <a:p>
            <a:pPr>
              <a:lnSpc>
                <a:spcPct val="90000"/>
              </a:lnSpc>
            </a:pPr>
            <a:r>
              <a:rPr lang="en-US"/>
              <a:t>He used a rotating toothed wheel</a:t>
            </a:r>
          </a:p>
          <a:p>
            <a:pPr>
              <a:lnSpc>
                <a:spcPct val="90000"/>
              </a:lnSpc>
            </a:pPr>
            <a:r>
              <a:rPr lang="en-US"/>
              <a:t>The distance between the wheel (considered to be the source) and a mirror was known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R. Todd Lines</a:t>
            </a:r>
          </a:p>
        </p:txBody>
      </p:sp>
      <p:sp>
        <p:nvSpPr>
          <p:cNvPr id="15362" name="Rectangle 2"/>
          <p:cNvSpPr>
            <a:spLocks noGrp="1" noChangeArrowheads="1"/>
          </p:cNvSpPr>
          <p:nvPr>
            <p:ph type="title"/>
          </p:nvPr>
        </p:nvSpPr>
        <p:spPr/>
        <p:txBody>
          <a:bodyPr/>
          <a:lstStyle/>
          <a:p>
            <a:r>
              <a:rPr lang="en-US"/>
              <a:t>Fizeau’s Method, cont.</a:t>
            </a:r>
          </a:p>
        </p:txBody>
      </p:sp>
      <p:sp>
        <p:nvSpPr>
          <p:cNvPr id="15363" name="Rectangle 3"/>
          <p:cNvSpPr>
            <a:spLocks noGrp="1" noChangeArrowheads="1"/>
          </p:cNvSpPr>
          <p:nvPr>
            <p:ph type="body" sz="half" idx="1"/>
          </p:nvPr>
        </p:nvSpPr>
        <p:spPr>
          <a:xfrm>
            <a:off x="457200" y="1600200"/>
            <a:ext cx="4033838" cy="4525963"/>
          </a:xfrm>
        </p:spPr>
        <p:txBody>
          <a:bodyPr/>
          <a:lstStyle/>
          <a:p>
            <a:pPr>
              <a:lnSpc>
                <a:spcPct val="90000"/>
              </a:lnSpc>
            </a:pPr>
            <a:r>
              <a:rPr lang="en-US" sz="2800" i="1" dirty="0"/>
              <a:t>d</a:t>
            </a:r>
            <a:r>
              <a:rPr lang="en-US" sz="2800" dirty="0"/>
              <a:t> is the distance between the wheel and the mirror</a:t>
            </a:r>
          </a:p>
          <a:p>
            <a:pPr>
              <a:lnSpc>
                <a:spcPct val="90000"/>
              </a:lnSpc>
              <a:buNone/>
            </a:pPr>
            <a:r>
              <a:rPr lang="en-US" sz="2800" dirty="0">
                <a:latin typeface="Symbol" pitchFamily="18" charset="2"/>
                <a:cs typeface="Arial" pitchFamily="34" charset="0"/>
                <a:sym typeface="Symbol"/>
              </a:rPr>
              <a:t></a:t>
            </a:r>
            <a:r>
              <a:rPr lang="en-US" sz="2800" i="1" dirty="0"/>
              <a:t>t</a:t>
            </a:r>
            <a:r>
              <a:rPr lang="en-US" sz="2800" dirty="0"/>
              <a:t> is the time for one round trip</a:t>
            </a:r>
          </a:p>
          <a:p>
            <a:pPr>
              <a:lnSpc>
                <a:spcPct val="90000"/>
              </a:lnSpc>
            </a:pPr>
            <a:r>
              <a:rPr lang="en-US" sz="2800" dirty="0"/>
              <a:t>Then </a:t>
            </a:r>
            <a:r>
              <a:rPr lang="en-US" sz="2800" i="1" dirty="0"/>
              <a:t>c</a:t>
            </a:r>
            <a:r>
              <a:rPr lang="en-US" sz="2800" dirty="0"/>
              <a:t> = 2</a:t>
            </a:r>
            <a:r>
              <a:rPr lang="en-US" sz="2800" i="1" dirty="0"/>
              <a:t>d </a:t>
            </a:r>
            <a:r>
              <a:rPr lang="en-US" sz="2800" dirty="0"/>
              <a:t>/ </a:t>
            </a:r>
            <a:r>
              <a:rPr lang="en-US" sz="2800" dirty="0">
                <a:latin typeface="Symbol" pitchFamily="18" charset="2"/>
                <a:cs typeface="Arial" pitchFamily="34" charset="0"/>
                <a:sym typeface="Symbol"/>
              </a:rPr>
              <a:t> </a:t>
            </a:r>
            <a:r>
              <a:rPr lang="en-US" sz="2800" i="1" dirty="0"/>
              <a:t>t</a:t>
            </a:r>
            <a:endParaRPr lang="en-US" sz="2800" dirty="0"/>
          </a:p>
          <a:p>
            <a:pPr>
              <a:lnSpc>
                <a:spcPct val="90000"/>
              </a:lnSpc>
            </a:pPr>
            <a:r>
              <a:rPr lang="en-US" sz="2800" dirty="0" err="1"/>
              <a:t>Fizeau</a:t>
            </a:r>
            <a:r>
              <a:rPr lang="en-US" sz="2800" dirty="0"/>
              <a:t> found a value of </a:t>
            </a:r>
          </a:p>
          <a:p>
            <a:pPr>
              <a:lnSpc>
                <a:spcPct val="90000"/>
              </a:lnSpc>
              <a:buFontTx/>
              <a:buNone/>
            </a:pPr>
            <a:r>
              <a:rPr lang="en-US" sz="2800" i="1" dirty="0"/>
              <a:t>    c</a:t>
            </a:r>
            <a:r>
              <a:rPr lang="en-US" sz="2800" dirty="0"/>
              <a:t> = 3.1 x 10</a:t>
            </a:r>
            <a:r>
              <a:rPr lang="en-US" sz="2800" baseline="30000" dirty="0"/>
              <a:t>8</a:t>
            </a:r>
            <a:r>
              <a:rPr lang="en-US" sz="2800" dirty="0"/>
              <a:t> m/s</a:t>
            </a:r>
          </a:p>
        </p:txBody>
      </p:sp>
      <p:sp>
        <p:nvSpPr>
          <p:cNvPr id="7" name="TextBox 6"/>
          <p:cNvSpPr txBox="1"/>
          <p:nvPr/>
        </p:nvSpPr>
        <p:spPr>
          <a:xfrm>
            <a:off x="1460310" y="5486399"/>
            <a:ext cx="1234440" cy="584775"/>
          </a:xfrm>
          <a:prstGeom prst="rect">
            <a:avLst/>
          </a:prstGeom>
          <a:noFill/>
        </p:spPr>
        <p:txBody>
          <a:bodyPr wrap="none" rtlCol="0">
            <a:spAutoFit/>
          </a:bodyPr>
          <a:lstStyle/>
          <a:p>
            <a:r>
              <a:rPr lang="en-US" sz="3200" dirty="0">
                <a:hlinkClick r:id="rId2"/>
              </a:rPr>
              <a:t>Movie</a:t>
            </a:r>
            <a:endParaRPr lang="en-US" sz="32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1665" y="2061027"/>
            <a:ext cx="3752098" cy="245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R. Todd Lines</a:t>
            </a:r>
          </a:p>
        </p:txBody>
      </p:sp>
      <p:sp>
        <p:nvSpPr>
          <p:cNvPr id="118786" name="Rectangle 2"/>
          <p:cNvSpPr>
            <a:spLocks noGrp="1" noChangeArrowheads="1"/>
          </p:cNvSpPr>
          <p:nvPr>
            <p:ph type="title"/>
          </p:nvPr>
        </p:nvSpPr>
        <p:spPr/>
        <p:txBody>
          <a:bodyPr/>
          <a:lstStyle/>
          <a:p>
            <a:r>
              <a:rPr lang="en-US"/>
              <a:t>Faster than light?</a:t>
            </a:r>
          </a:p>
        </p:txBody>
      </p:sp>
      <p:sp>
        <p:nvSpPr>
          <p:cNvPr id="118787" name="Rectangle 3"/>
          <p:cNvSpPr>
            <a:spLocks noGrp="1" noChangeArrowheads="1"/>
          </p:cNvSpPr>
          <p:nvPr>
            <p:ph type="body" idx="1"/>
          </p:nvPr>
        </p:nvSpPr>
        <p:spPr/>
        <p:txBody>
          <a:bodyPr/>
          <a:lstStyle/>
          <a:p>
            <a:endParaRPr lang="en-US"/>
          </a:p>
        </p:txBody>
      </p:sp>
      <p:pic>
        <p:nvPicPr>
          <p:cNvPr id="118788" name="Picture 4" descr="TrigaReactorCore"/>
          <p:cNvPicPr>
            <a:picLocks noChangeAspect="1" noChangeArrowheads="1"/>
          </p:cNvPicPr>
          <p:nvPr/>
        </p:nvPicPr>
        <p:blipFill>
          <a:blip r:embed="rId2" cstate="print"/>
          <a:srcRect/>
          <a:stretch>
            <a:fillRect/>
          </a:stretch>
        </p:blipFill>
        <p:spPr bwMode="auto">
          <a:xfrm>
            <a:off x="1600200" y="1295400"/>
            <a:ext cx="6400800" cy="471328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BD80-AF27-F975-8706-EF56316468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E58771-42C6-64A7-C8D3-CDF1BBA7C995}"/>
              </a:ext>
            </a:extLst>
          </p:cNvPr>
          <p:cNvSpPr>
            <a:spLocks noGrp="1"/>
          </p:cNvSpPr>
          <p:nvPr>
            <p:ph idx="1"/>
          </p:nvPr>
        </p:nvSpPr>
        <p:spPr/>
        <p:txBody>
          <a:bodyPr/>
          <a:lstStyle/>
          <a:p>
            <a:endParaRPr lang="en-US"/>
          </a:p>
        </p:txBody>
      </p:sp>
      <p:pic>
        <p:nvPicPr>
          <p:cNvPr id="4100" name="Picture 4">
            <a:extLst>
              <a:ext uri="{FF2B5EF4-FFF2-40B4-BE49-F238E27FC236}">
                <a16:creationId xmlns:a16="http://schemas.microsoft.com/office/drawing/2014/main" id="{21D18D1C-E50D-0AE0-DF71-6127ED8D1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0"/>
            <a:ext cx="5218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29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766532" y="1364776"/>
            <a:ext cx="4323653" cy="4113924"/>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F1B305F-CBBD-234E-2E8D-7AAF08939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E940D3-842B-EFA7-49E8-709091D06F11}"/>
              </a:ext>
            </a:extLst>
          </p:cNvPr>
          <p:cNvSpPr txBox="1"/>
          <p:nvPr/>
        </p:nvSpPr>
        <p:spPr>
          <a:xfrm>
            <a:off x="0" y="6473279"/>
            <a:ext cx="7814821" cy="276999"/>
          </a:xfrm>
          <a:prstGeom prst="rect">
            <a:avLst/>
          </a:prstGeom>
          <a:noFill/>
        </p:spPr>
        <p:txBody>
          <a:bodyPr wrap="square">
            <a:spAutoFit/>
          </a:bodyPr>
          <a:lstStyle/>
          <a:p>
            <a:r>
              <a:rPr lang="en-US" sz="1200" dirty="0"/>
              <a:t>https://commons.wikimedia.org/wiki/File:Waves_changing_direction_through_a_narrow_opening_(20243395322).jpg</a:t>
            </a:r>
          </a:p>
        </p:txBody>
      </p:sp>
      <p:sp>
        <p:nvSpPr>
          <p:cNvPr id="7" name="TextBox 6">
            <a:extLst>
              <a:ext uri="{FF2B5EF4-FFF2-40B4-BE49-F238E27FC236}">
                <a16:creationId xmlns:a16="http://schemas.microsoft.com/office/drawing/2014/main" id="{2EDD691B-2AE3-B494-B196-6D3919E8B7C0}"/>
              </a:ext>
            </a:extLst>
          </p:cNvPr>
          <p:cNvSpPr txBox="1"/>
          <p:nvPr/>
        </p:nvSpPr>
        <p:spPr>
          <a:xfrm>
            <a:off x="0" y="6211669"/>
            <a:ext cx="4637988" cy="261610"/>
          </a:xfrm>
          <a:prstGeom prst="rect">
            <a:avLst/>
          </a:prstGeom>
          <a:noFill/>
        </p:spPr>
        <p:txBody>
          <a:bodyPr wrap="square">
            <a:spAutoFit/>
          </a:bodyPr>
          <a:lstStyle/>
          <a:p>
            <a:r>
              <a:rPr lang="nl-NL" sz="1100" b="0" i="0" u="none" strike="noStrike" dirty="0">
                <a:solidFill>
                  <a:srgbClr val="3366BB"/>
                </a:solidFill>
                <a:effectLst/>
                <a:latin typeface="Arial" panose="020B0604020202020204" pitchFamily="34" charset="0"/>
                <a:hlinkClick r:id="rId3"/>
              </a:rPr>
              <a:t>Jeroen Komen</a:t>
            </a:r>
            <a:r>
              <a:rPr lang="nl-NL" sz="1100" b="0" i="0" dirty="0">
                <a:solidFill>
                  <a:srgbClr val="202122"/>
                </a:solidFill>
                <a:effectLst/>
                <a:latin typeface="Arial" panose="020B0604020202020204" pitchFamily="34" charset="0"/>
              </a:rPr>
              <a:t> from Utrecht, Netherlands</a:t>
            </a:r>
            <a:endParaRPr lang="en-US" sz="1100" dirty="0"/>
          </a:p>
        </p:txBody>
      </p:sp>
    </p:spTree>
    <p:extLst>
      <p:ext uri="{BB962C8B-B14F-4D97-AF65-F5344CB8AC3E}">
        <p14:creationId xmlns:p14="http://schemas.microsoft.com/office/powerpoint/2010/main" val="229152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1370747" y="1105468"/>
            <a:ext cx="4484143" cy="5259387"/>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AF4A6-01D1-4F93-2EB9-CC81C473F8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31CF3E-F2EC-CA9B-6E91-F6741FF544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57D488-DCD0-ECDC-9A6E-F3073717FE25}"/>
              </a:ext>
            </a:extLst>
          </p:cNvPr>
          <p:cNvPicPr>
            <a:picLocks noChangeAspect="1"/>
          </p:cNvPicPr>
          <p:nvPr/>
        </p:nvPicPr>
        <p:blipFill rotWithShape="1">
          <a:blip r:embed="rId2"/>
          <a:srcRect l="6907" t="4280" r="10309"/>
          <a:stretch/>
        </p:blipFill>
        <p:spPr>
          <a:xfrm>
            <a:off x="0" y="274638"/>
            <a:ext cx="9144000" cy="5720810"/>
          </a:xfrm>
          <a:prstGeom prst="rect">
            <a:avLst/>
          </a:prstGeom>
        </p:spPr>
      </p:pic>
    </p:spTree>
    <p:extLst>
      <p:ext uri="{BB962C8B-B14F-4D97-AF65-F5344CB8AC3E}">
        <p14:creationId xmlns:p14="http://schemas.microsoft.com/office/powerpoint/2010/main" val="1740253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4994" name="Rectangle 2"/>
          <p:cNvSpPr>
            <a:spLocks noGrp="1" noChangeArrowheads="1"/>
          </p:cNvSpPr>
          <p:nvPr>
            <p:ph type="title"/>
          </p:nvPr>
        </p:nvSpPr>
        <p:spPr/>
        <p:txBody>
          <a:bodyPr/>
          <a:lstStyle/>
          <a:p>
            <a:r>
              <a:rPr lang="en-US"/>
              <a:t>Young’s Contribution</a:t>
            </a:r>
          </a:p>
        </p:txBody>
      </p:sp>
      <p:sp>
        <p:nvSpPr>
          <p:cNvPr id="84995" name="Rectangle 3"/>
          <p:cNvSpPr>
            <a:spLocks noGrp="1" noChangeArrowheads="1"/>
          </p:cNvSpPr>
          <p:nvPr>
            <p:ph type="body" idx="1"/>
          </p:nvPr>
        </p:nvSpPr>
        <p:spPr/>
        <p:txBody>
          <a:bodyPr/>
          <a:lstStyle/>
          <a:p>
            <a:r>
              <a:rPr lang="en-US"/>
              <a:t>Thomas Young (1801) provided the first clear demonstration of the wave nature of light</a:t>
            </a:r>
          </a:p>
          <a:p>
            <a:pPr lvl="1"/>
            <a:r>
              <a:rPr lang="en-US"/>
              <a:t>He showed that light rays interfere with each other</a:t>
            </a:r>
          </a:p>
          <a:p>
            <a:pPr lvl="1"/>
            <a:r>
              <a:rPr lang="en-US"/>
              <a:t>Such behavior could not be explained by particles</a:t>
            </a:r>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2"/>
          <p:cNvPicPr>
            <a:picLocks noChangeAspect="1" noChangeArrowheads="1"/>
          </p:cNvPicPr>
          <p:nvPr/>
        </p:nvPicPr>
        <p:blipFill>
          <a:blip r:embed="rId2" cstate="print"/>
          <a:srcRect/>
          <a:stretch>
            <a:fillRect/>
          </a:stretch>
        </p:blipFill>
        <p:spPr bwMode="auto">
          <a:xfrm>
            <a:off x="159323" y="2183642"/>
            <a:ext cx="8420184" cy="264766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p:txBody>
          <a:bodyPr/>
          <a:lstStyle/>
          <a:p>
            <a:r>
              <a:rPr lang="en-US" dirty="0"/>
              <a:t>Question 223.10.5</a:t>
            </a:r>
          </a:p>
        </p:txBody>
      </p:sp>
      <p:sp>
        <p:nvSpPr>
          <p:cNvPr id="189444" name="Rectangle 3"/>
          <p:cNvSpPr>
            <a:spLocks noGrp="1" noChangeArrowheads="1"/>
          </p:cNvSpPr>
          <p:nvPr>
            <p:ph idx="1"/>
          </p:nvPr>
        </p:nvSpPr>
        <p:spPr/>
        <p:txBody>
          <a:bodyPr/>
          <a:lstStyle/>
          <a:p>
            <a:pPr marL="609600" indent="-609600" eaLnBrk="1" hangingPunct="1">
              <a:buFontTx/>
              <a:buNone/>
            </a:pPr>
            <a:r>
              <a:rPr lang="en-US" dirty="0"/>
              <a:t>If you see a bright fringe in a “Young’s Experiment,” the path difference from the fringe to the slits must be equal to </a:t>
            </a:r>
          </a:p>
          <a:p>
            <a:pPr marL="609600" indent="-609600" eaLnBrk="1" hangingPunct="1">
              <a:buFontTx/>
              <a:buAutoNum type="alphaLcParenR"/>
            </a:pPr>
            <a:r>
              <a:rPr lang="en-US" dirty="0"/>
              <a:t>And integer number of wavelengths</a:t>
            </a:r>
          </a:p>
          <a:p>
            <a:pPr marL="609600" indent="-609600" eaLnBrk="1" hangingPunct="1">
              <a:buFontTx/>
              <a:buAutoNum type="alphaLcParenR"/>
            </a:pPr>
            <a:r>
              <a:rPr lang="en-US" dirty="0"/>
              <a:t>And integer number of half wavelengths</a:t>
            </a:r>
          </a:p>
          <a:p>
            <a:pPr marL="609600" indent="-609600" eaLnBrk="1" hangingPunct="1">
              <a:buFontTx/>
              <a:buAutoNum type="alphaLcParenR"/>
            </a:pPr>
            <a:r>
              <a:rPr lang="en-US" dirty="0">
                <a:sym typeface="Symbol" pitchFamily="18" charset="2"/>
              </a:rPr>
              <a:t></a:t>
            </a:r>
          </a:p>
          <a:p>
            <a:pPr marL="609600" indent="-609600" eaLnBrk="1" hangingPunct="1">
              <a:buFontTx/>
              <a:buAutoNum type="alphaLcParenR"/>
            </a:pPr>
            <a:r>
              <a:rPr lang="en-US" dirty="0" err="1">
                <a:sym typeface="Symbol" pitchFamily="18" charset="2"/>
              </a:rPr>
              <a:t>Arctan</a:t>
            </a:r>
            <a:r>
              <a:rPr lang="en-US" dirty="0">
                <a:sym typeface="Symbol" pitchFamily="18" charset="2"/>
              </a:rPr>
              <a:t>()</a:t>
            </a:r>
          </a:p>
        </p:txBody>
      </p:sp>
      <p:sp>
        <p:nvSpPr>
          <p:cNvPr id="189442" name="Slide Number Placeholder 5"/>
          <p:cNvSpPr>
            <a:spLocks noGrp="1"/>
          </p:cNvSpPr>
          <p:nvPr>
            <p:ph type="sldNum" sz="quarter" idx="12"/>
          </p:nvPr>
        </p:nvSpPr>
        <p:spPr>
          <a:noFill/>
        </p:spPr>
        <p:txBody>
          <a:bodyPr/>
          <a:lstStyle/>
          <a:p>
            <a:fld id="{12011D49-4984-4E8B-879F-EA7B3C82F5A1}"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95536" y="1801506"/>
            <a:ext cx="3230282" cy="3392156"/>
          </a:xfrm>
          <a:prstGeom prst="rect">
            <a:avLst/>
          </a:prstGeom>
          <a:noFill/>
          <a:ln w="9525">
            <a:noFill/>
            <a:miter lim="800000"/>
            <a:headEnd/>
            <a:tailEnd/>
          </a:ln>
          <a:effectLst/>
        </p:spPr>
      </p:pic>
      <p:sp>
        <p:nvSpPr>
          <p:cNvPr id="7" name="Rectangle 6"/>
          <p:cNvSpPr/>
          <p:nvPr/>
        </p:nvSpPr>
        <p:spPr>
          <a:xfrm>
            <a:off x="1558107" y="2975211"/>
            <a:ext cx="1471696" cy="1095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542197" y="955343"/>
            <a:ext cx="2838734" cy="2006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29803" y="3848670"/>
            <a:ext cx="5813946" cy="204715"/>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94571" y="965575"/>
            <a:ext cx="4503762" cy="2896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86D16-71CC-999C-DF9E-5999550DC859}"/>
              </a:ext>
            </a:extLst>
          </p:cNvPr>
          <p:cNvPicPr>
            <a:picLocks noChangeAspect="1"/>
          </p:cNvPicPr>
          <p:nvPr/>
        </p:nvPicPr>
        <p:blipFill>
          <a:blip r:embed="rId3"/>
          <a:stretch>
            <a:fillRect/>
          </a:stretch>
        </p:blipFill>
        <p:spPr>
          <a:xfrm>
            <a:off x="4538744" y="1054438"/>
            <a:ext cx="4040398" cy="27190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p:txBody>
          <a:bodyPr/>
          <a:lstStyle/>
          <a:p>
            <a:r>
              <a:rPr lang="en-US"/>
              <a:t>Question 223.10.6</a:t>
            </a:r>
            <a:endParaRPr lang="en-US" dirty="0"/>
          </a:p>
        </p:txBody>
      </p:sp>
      <p:sp>
        <p:nvSpPr>
          <p:cNvPr id="190468" name="Rectangle 3"/>
          <p:cNvSpPr>
            <a:spLocks noGrp="1" noChangeArrowheads="1"/>
          </p:cNvSpPr>
          <p:nvPr>
            <p:ph idx="1"/>
          </p:nvPr>
        </p:nvSpPr>
        <p:spPr/>
        <p:txBody>
          <a:bodyPr/>
          <a:lstStyle/>
          <a:p>
            <a:pPr marL="609600" indent="-609600" eaLnBrk="1" hangingPunct="1">
              <a:buFontTx/>
              <a:buNone/>
            </a:pPr>
            <a:r>
              <a:rPr lang="en-US"/>
              <a:t>When considering order numbers, m, the possible orders are</a:t>
            </a:r>
          </a:p>
          <a:p>
            <a:pPr marL="609600" indent="-609600" eaLnBrk="1" hangingPunct="1">
              <a:buFontTx/>
              <a:buAutoNum type="alphaLcParenR"/>
            </a:pPr>
            <a:r>
              <a:rPr lang="en-US"/>
              <a:t>1, 2, 3, . . .</a:t>
            </a:r>
          </a:p>
          <a:p>
            <a:pPr marL="609600" indent="-609600" eaLnBrk="1" hangingPunct="1">
              <a:buFontTx/>
              <a:buAutoNum type="alphaLcParenR"/>
            </a:pPr>
            <a:r>
              <a:rPr lang="en-US"/>
              <a:t>0, 1, 2, 3, . . .</a:t>
            </a:r>
          </a:p>
          <a:p>
            <a:pPr marL="609600" indent="-609600" eaLnBrk="1" hangingPunct="1">
              <a:buFontTx/>
              <a:buAutoNum type="alphaLcParenR"/>
            </a:pPr>
            <a:r>
              <a:rPr lang="en-US"/>
              <a:t>0, </a:t>
            </a:r>
            <a:r>
              <a:rPr lang="en-US">
                <a:cs typeface="Arial" charset="0"/>
              </a:rPr>
              <a:t>±</a:t>
            </a:r>
            <a:r>
              <a:rPr lang="en-US"/>
              <a:t>1, </a:t>
            </a:r>
            <a:r>
              <a:rPr lang="en-US">
                <a:cs typeface="Arial" charset="0"/>
              </a:rPr>
              <a:t>±</a:t>
            </a:r>
            <a:r>
              <a:rPr lang="en-US"/>
              <a:t> 2, </a:t>
            </a:r>
            <a:r>
              <a:rPr lang="en-US">
                <a:cs typeface="Arial" charset="0"/>
              </a:rPr>
              <a:t>±</a:t>
            </a:r>
            <a:r>
              <a:rPr lang="en-US"/>
              <a:t> 3, . . .</a:t>
            </a:r>
          </a:p>
          <a:p>
            <a:pPr marL="609600" indent="-609600" eaLnBrk="1" hangingPunct="1">
              <a:buFontTx/>
              <a:buAutoNum type="alphaLcParenR"/>
            </a:pPr>
            <a:r>
              <a:rPr lang="en-US">
                <a:cs typeface="Arial" charset="0"/>
              </a:rPr>
              <a:t>±</a:t>
            </a:r>
            <a:r>
              <a:rPr lang="en-US"/>
              <a:t>1, </a:t>
            </a:r>
            <a:r>
              <a:rPr lang="en-US">
                <a:cs typeface="Arial" charset="0"/>
              </a:rPr>
              <a:t>±</a:t>
            </a:r>
            <a:r>
              <a:rPr lang="en-US"/>
              <a:t> 2, </a:t>
            </a:r>
            <a:r>
              <a:rPr lang="en-US">
                <a:cs typeface="Arial" charset="0"/>
              </a:rPr>
              <a:t>±</a:t>
            </a:r>
            <a:r>
              <a:rPr lang="en-US"/>
              <a:t> 3, . . .</a:t>
            </a:r>
          </a:p>
          <a:p>
            <a:pPr marL="609600" indent="-609600" eaLnBrk="1" hangingPunct="1"/>
            <a:endParaRPr lang="en-US"/>
          </a:p>
        </p:txBody>
      </p:sp>
      <p:sp>
        <p:nvSpPr>
          <p:cNvPr id="190466" name="Slide Number Placeholder 5"/>
          <p:cNvSpPr>
            <a:spLocks noGrp="1"/>
          </p:cNvSpPr>
          <p:nvPr>
            <p:ph type="sldNum" sz="quarter" idx="12"/>
          </p:nvPr>
        </p:nvSpPr>
        <p:spPr>
          <a:noFill/>
        </p:spPr>
        <p:txBody>
          <a:bodyPr/>
          <a:lstStyle/>
          <a:p>
            <a:fld id="{C3BB3221-CAE7-46FB-81E3-40CF3F771399}"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E97-A90E-7AC8-9C7B-F220472A88C9}"/>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E2071F-32E1-DA49-C353-D92450F48796}"/>
                  </a:ext>
                </a:extLst>
              </p:cNvPr>
              <p:cNvSpPr>
                <a:spLocks noGrp="1"/>
              </p:cNvSpPr>
              <p:nvPr>
                <p:ph idx="1"/>
              </p:nvPr>
            </p:nvSpPr>
            <p:spPr/>
            <p:txBody>
              <a:bodyPr>
                <a:normAutofit lnSpcReduction="10000"/>
              </a:bodyPr>
              <a:lstStyle/>
              <a:p>
                <a:pPr marL="0" indent="0">
                  <a:buNone/>
                </a:pPr>
                <a:r>
                  <a:rPr lang="en-US" dirty="0"/>
                  <a:t>If light travels at about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m:t>
                        </m:r>
                      </m:num>
                      <m:den>
                        <m:r>
                          <a:rPr lang="en-US" b="0" i="1" smtClean="0">
                            <a:latin typeface="Cambria Math" panose="02040503050406030204" pitchFamily="18" charset="0"/>
                            <a:ea typeface="Cambria Math" panose="02040503050406030204" pitchFamily="18" charset="0"/>
                          </a:rPr>
                          <m:t>𝑠</m:t>
                        </m:r>
                      </m:den>
                    </m:f>
                  </m:oMath>
                </a14:m>
                <a:r>
                  <a:rPr lang="en-US" dirty="0"/>
                  <a:t> and if green light has a wavelength of about </a:t>
                </a:r>
                <a14:m>
                  <m:oMath xmlns:m="http://schemas.openxmlformats.org/officeDocument/2006/math">
                    <m:r>
                      <a:rPr lang="en-US" b="0" i="1" smtClean="0">
                        <a:latin typeface="Cambria Math" panose="02040503050406030204" pitchFamily="18" charset="0"/>
                      </a:rPr>
                      <m:t>500</m:t>
                    </m:r>
                    <m:r>
                      <a:rPr lang="en-US" b="0" i="1" smtClean="0">
                        <a:latin typeface="Cambria Math" panose="02040503050406030204" pitchFamily="18" charset="0"/>
                      </a:rPr>
                      <m:t>𝑛𝑚</m:t>
                    </m:r>
                  </m:oMath>
                </a14:m>
                <a:r>
                  <a:rPr lang="en-US" dirty="0"/>
                  <a:t>, what is the frequency of the light wave?</a:t>
                </a:r>
              </a:p>
              <a:p>
                <a:pPr marL="514350" indent="-514350">
                  <a:buFont typeface="+mj-lt"/>
                  <a:buAutoNum type="alphaLcParenR"/>
                </a:pPr>
                <a:r>
                  <a:rPr lang="en-US" dirty="0"/>
                  <a:t>600 Hz</a:t>
                </a:r>
              </a:p>
              <a:p>
                <a:pPr marL="514350" indent="-514350">
                  <a:buFont typeface="+mj-lt"/>
                  <a:buAutoNum type="alphaLcParenR"/>
                </a:pPr>
                <a:r>
                  <a:rPr lang="en-US" dirty="0"/>
                  <a:t>60,000 Hz</a:t>
                </a:r>
              </a:p>
              <a:p>
                <a:pPr marL="514350" indent="-514350">
                  <a:buFont typeface="+mj-lt"/>
                  <a:buAutoNum type="alphaLcParenR"/>
                </a:pPr>
                <a:r>
                  <a:rPr lang="en-US" dirty="0"/>
                  <a:t>600,000,000 Hz</a:t>
                </a:r>
              </a:p>
              <a:p>
                <a:pPr marL="514350" indent="-514350">
                  <a:buFont typeface="+mj-lt"/>
                  <a:buAutoNum type="alphaLcParenR"/>
                </a:pP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10</m:t>
                        </m:r>
                      </m:sup>
                    </m:sSup>
                    <m:r>
                      <a:rPr lang="en-US" b="0" i="1" smtClean="0">
                        <a:latin typeface="Cambria Math" panose="02040503050406030204" pitchFamily="18" charset="0"/>
                        <a:ea typeface="Cambria Math" panose="02040503050406030204" pitchFamily="18" charset="0"/>
                      </a:rPr>
                      <m:t>𝐻𝑧</m:t>
                    </m:r>
                  </m:oMath>
                </a14:m>
                <a:endParaRPr lang="en-US" b="0" dirty="0">
                  <a:ea typeface="Cambria Math" panose="02040503050406030204" pitchFamily="18" charset="0"/>
                </a:endParaRPr>
              </a:p>
              <a:p>
                <a:pPr marL="514350" indent="-514350">
                  <a:buFont typeface="+mj-lt"/>
                  <a:buAutoNum type="alphaLcParenR"/>
                </a:pPr>
                <a14:m>
                  <m:oMath xmlns:m="http://schemas.openxmlformats.org/officeDocument/2006/math">
                    <m:r>
                      <a:rPr lang="en-US"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𝐻𝑧</m:t>
                    </m:r>
                  </m:oMath>
                </a14:m>
                <a:endParaRPr lang="en-US" b="0" dirty="0">
                  <a:ea typeface="Cambria Math" panose="02040503050406030204" pitchFamily="18" charset="0"/>
                </a:endParaRP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dirty="0"/>
              </a:p>
            </p:txBody>
          </p:sp>
        </mc:Choice>
        <mc:Fallback xmlns="">
          <p:sp>
            <p:nvSpPr>
              <p:cNvPr id="3" name="Content Placeholder 2">
                <a:extLst>
                  <a:ext uri="{FF2B5EF4-FFF2-40B4-BE49-F238E27FC236}">
                    <a16:creationId xmlns:a16="http://schemas.microsoft.com/office/drawing/2014/main" id="{74E2071F-32E1-DA49-C353-D92450F48796}"/>
                  </a:ext>
                </a:extLst>
              </p:cNvPr>
              <p:cNvSpPr>
                <a:spLocks noGrp="1" noRot="1" noChangeAspect="1" noMove="1" noResize="1" noEditPoints="1" noAdjustHandles="1" noChangeArrowheads="1" noChangeShapeType="1" noTextEdit="1"/>
              </p:cNvSpPr>
              <p:nvPr>
                <p:ph idx="1"/>
              </p:nvPr>
            </p:nvSpPr>
            <p:spPr>
              <a:blipFill>
                <a:blip r:embed="rId2"/>
                <a:stretch>
                  <a:fillRect l="-1926" t="-1348" r="-1037"/>
                </a:stretch>
              </a:blipFill>
            </p:spPr>
            <p:txBody>
              <a:bodyPr/>
              <a:lstStyle/>
              <a:p>
                <a:r>
                  <a:rPr lang="en-US">
                    <a:noFill/>
                  </a:rPr>
                  <a:t> </a:t>
                </a:r>
              </a:p>
            </p:txBody>
          </p:sp>
        </mc:Fallback>
      </mc:AlternateContent>
    </p:spTree>
    <p:extLst>
      <p:ext uri="{BB962C8B-B14F-4D97-AF65-F5344CB8AC3E}">
        <p14:creationId xmlns:p14="http://schemas.microsoft.com/office/powerpoint/2010/main" val="1292276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E97-A90E-7AC8-9C7B-F220472A88C9}"/>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E2071F-32E1-DA49-C353-D92450F48796}"/>
                  </a:ext>
                </a:extLst>
              </p:cNvPr>
              <p:cNvSpPr>
                <a:spLocks noGrp="1"/>
              </p:cNvSpPr>
              <p:nvPr>
                <p:ph idx="1"/>
              </p:nvPr>
            </p:nvSpPr>
            <p:spPr/>
            <p:txBody>
              <a:bodyPr>
                <a:normAutofit/>
              </a:bodyPr>
              <a:lstStyle/>
              <a:p>
                <a:pPr marL="0" indent="0">
                  <a:buNone/>
                </a:pPr>
                <a:r>
                  <a:rPr lang="en-US" dirty="0"/>
                  <a:t>What light detectors can operate at </a:t>
                </a:r>
                <a14:m>
                  <m:oMath xmlns:m="http://schemas.openxmlformats.org/officeDocument/2006/math">
                    <m:r>
                      <a:rPr lang="en-US"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𝐻𝑧</m:t>
                    </m:r>
                  </m:oMath>
                </a14:m>
                <a:r>
                  <a:rPr lang="en-US" b="0" dirty="0">
                    <a:ea typeface="Cambria Math" panose="02040503050406030204" pitchFamily="18" charset="0"/>
                  </a:rPr>
                  <a:t>?</a:t>
                </a:r>
              </a:p>
              <a:p>
                <a:pPr marL="514350" indent="-514350">
                  <a:buFont typeface="+mj-lt"/>
                  <a:buAutoNum type="alphaLcParenR"/>
                </a:pPr>
                <a:r>
                  <a:rPr lang="en-US" dirty="0">
                    <a:ea typeface="Cambria Math" panose="02040503050406030204" pitchFamily="18" charset="0"/>
                  </a:rPr>
                  <a:t>Photomultipliers</a:t>
                </a:r>
              </a:p>
              <a:p>
                <a:pPr marL="514350" indent="-514350">
                  <a:buFont typeface="+mj-lt"/>
                  <a:buAutoNum type="alphaLcParenR"/>
                </a:pPr>
                <a:r>
                  <a:rPr lang="en-US" b="0" dirty="0">
                    <a:ea typeface="Cambria Math" panose="02040503050406030204" pitchFamily="18" charset="0"/>
                  </a:rPr>
                  <a:t>Photodiodes</a:t>
                </a:r>
              </a:p>
              <a:p>
                <a:pPr marL="514350" indent="-514350">
                  <a:buFont typeface="+mj-lt"/>
                  <a:buAutoNum type="alphaLcParenR"/>
                </a:pPr>
                <a:r>
                  <a:rPr lang="en-US" dirty="0">
                    <a:ea typeface="Cambria Math" panose="02040503050406030204" pitchFamily="18" charset="0"/>
                  </a:rPr>
                  <a:t>Human eyes</a:t>
                </a:r>
              </a:p>
              <a:p>
                <a:pPr marL="514350" indent="-514350">
                  <a:buFont typeface="+mj-lt"/>
                  <a:buAutoNum type="alphaLcParenR"/>
                </a:pPr>
                <a:r>
                  <a:rPr lang="en-US" dirty="0">
                    <a:ea typeface="Cambria Math" panose="02040503050406030204" pitchFamily="18" charset="0"/>
                  </a:rPr>
                  <a:t>Shrimp eyes</a:t>
                </a:r>
              </a:p>
              <a:p>
                <a:pPr marL="514350" indent="-514350">
                  <a:buFont typeface="+mj-lt"/>
                  <a:buAutoNum type="alphaLcParenR"/>
                </a:pPr>
                <a:r>
                  <a:rPr lang="en-US" dirty="0">
                    <a:ea typeface="Cambria Math" panose="02040503050406030204" pitchFamily="18" charset="0"/>
                  </a:rPr>
                  <a:t>None that we know of operate that fast</a:t>
                </a: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dirty="0"/>
              </a:p>
            </p:txBody>
          </p:sp>
        </mc:Choice>
        <mc:Fallback xmlns="">
          <p:sp>
            <p:nvSpPr>
              <p:cNvPr id="3" name="Content Placeholder 2">
                <a:extLst>
                  <a:ext uri="{FF2B5EF4-FFF2-40B4-BE49-F238E27FC236}">
                    <a16:creationId xmlns:a16="http://schemas.microsoft.com/office/drawing/2014/main" id="{74E2071F-32E1-DA49-C353-D92450F48796}"/>
                  </a:ext>
                </a:extLst>
              </p:cNvPr>
              <p:cNvSpPr>
                <a:spLocks noGrp="1" noRot="1" noChangeAspect="1" noMove="1" noResize="1" noEditPoints="1" noAdjustHandles="1" noChangeArrowheads="1" noChangeShapeType="1" noTextEdit="1"/>
              </p:cNvSpPr>
              <p:nvPr>
                <p:ph idx="1"/>
              </p:nvPr>
            </p:nvSpPr>
            <p:spPr>
              <a:blipFill>
                <a:blip r:embed="rId2"/>
                <a:stretch>
                  <a:fillRect l="-1926" t="-1617"/>
                </a:stretch>
              </a:blipFill>
            </p:spPr>
            <p:txBody>
              <a:bodyPr/>
              <a:lstStyle/>
              <a:p>
                <a:r>
                  <a:rPr lang="en-US">
                    <a:noFill/>
                  </a:rPr>
                  <a:t> </a:t>
                </a:r>
              </a:p>
            </p:txBody>
          </p:sp>
        </mc:Fallback>
      </mc:AlternateContent>
    </p:spTree>
    <p:extLst>
      <p:ext uri="{BB962C8B-B14F-4D97-AF65-F5344CB8AC3E}">
        <p14:creationId xmlns:p14="http://schemas.microsoft.com/office/powerpoint/2010/main" val="2303393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508760" y="1584960"/>
            <a:ext cx="6145680" cy="4099605"/>
          </a:xfrm>
          <a:prstGeom prst="rect">
            <a:avLst/>
          </a:prstGeom>
          <a:noFill/>
          <a:ln w="9525">
            <a:noFill/>
            <a:miter lim="800000"/>
            <a:headEnd/>
            <a:tailEnd/>
          </a:ln>
          <a:effectLst/>
        </p:spPr>
      </p:pic>
      <p:graphicFrame>
        <p:nvGraphicFramePr>
          <p:cNvPr id="5" name="Object 4"/>
          <p:cNvGraphicFramePr>
            <a:graphicFrameLocks noChangeAspect="1"/>
          </p:cNvGraphicFramePr>
          <p:nvPr/>
        </p:nvGraphicFramePr>
        <p:xfrm>
          <a:off x="3056889" y="1135380"/>
          <a:ext cx="1377951" cy="670355"/>
        </p:xfrm>
        <a:graphic>
          <a:graphicData uri="http://schemas.openxmlformats.org/presentationml/2006/ole">
            <mc:AlternateContent xmlns:mc="http://schemas.openxmlformats.org/markup-compatibility/2006">
              <mc:Choice xmlns:v="urn:schemas-microsoft-com:vml" Requires="v">
                <p:oleObj name="Equation" r:id="rId3" imgW="469800" imgH="228600" progId="Equation.3">
                  <p:embed/>
                </p:oleObj>
              </mc:Choice>
              <mc:Fallback>
                <p:oleObj name="Equation" r:id="rId3" imgW="469800" imgH="2286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889" y="1135380"/>
                        <a:ext cx="1377951" cy="670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33400" y="737563"/>
            <a:ext cx="7768405" cy="5175557"/>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65760" y="623363"/>
            <a:ext cx="8519159" cy="5682431"/>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14298" t="28617" r="15657" b="23033"/>
          <a:stretch>
            <a:fillRect/>
          </a:stretch>
        </p:blipFill>
        <p:spPr bwMode="auto">
          <a:xfrm>
            <a:off x="1478280" y="3581400"/>
            <a:ext cx="5897880" cy="128016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1691640" y="1752600"/>
            <a:ext cx="5334000" cy="1386840"/>
          </a:xfrm>
          <a:prstGeom prst="rect">
            <a:avLst/>
          </a:prstGeom>
          <a:noFill/>
          <a:ln w="9525">
            <a:noFill/>
            <a:miter lim="800000"/>
            <a:headEnd/>
            <a:tailEnd/>
          </a:ln>
          <a:effectLst/>
        </p:spPr>
      </p:pic>
      <p:sp>
        <p:nvSpPr>
          <p:cNvPr id="6" name="TextBox 5"/>
          <p:cNvSpPr txBox="1"/>
          <p:nvPr/>
        </p:nvSpPr>
        <p:spPr>
          <a:xfrm>
            <a:off x="589788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5</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7" name="TextBox 6"/>
          <p:cNvSpPr txBox="1"/>
          <p:nvPr/>
        </p:nvSpPr>
        <p:spPr>
          <a:xfrm>
            <a:off x="4602480" y="310134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8" name="TextBox 7"/>
          <p:cNvSpPr txBox="1"/>
          <p:nvPr/>
        </p:nvSpPr>
        <p:spPr>
          <a:xfrm>
            <a:off x="518160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9" name="TextBox 8"/>
          <p:cNvSpPr txBox="1"/>
          <p:nvPr/>
        </p:nvSpPr>
        <p:spPr>
          <a:xfrm>
            <a:off x="301752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-3</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0" name="TextBox 9"/>
          <p:cNvSpPr txBox="1"/>
          <p:nvPr/>
        </p:nvSpPr>
        <p:spPr>
          <a:xfrm>
            <a:off x="3810000" y="310134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1" name="TextBox 10"/>
          <p:cNvSpPr txBox="1"/>
          <p:nvPr/>
        </p:nvSpPr>
        <p:spPr>
          <a:xfrm>
            <a:off x="234696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-5</a:t>
            </a:r>
            <a:endParaRPr lang="en-US" sz="1600" dirty="0">
              <a:latin typeface="Times New Roman" pitchFamily="18" charset="0"/>
              <a:cs typeface="Times New Roman" pitchFamily="18" charset="0"/>
            </a:endParaRPr>
          </a:p>
        </p:txBody>
      </p:sp>
      <p:sp>
        <p:nvSpPr>
          <p:cNvPr id="12" name="TextBox 11"/>
          <p:cNvSpPr txBox="1"/>
          <p:nvPr/>
        </p:nvSpPr>
        <p:spPr>
          <a:xfrm>
            <a:off x="6934200" y="2926080"/>
            <a:ext cx="511679" cy="369332"/>
          </a:xfrm>
          <a:prstGeom prst="rect">
            <a:avLst/>
          </a:prstGeom>
          <a:noFill/>
        </p:spPr>
        <p:txBody>
          <a:bodyPr wrap="none" rtlCol="0">
            <a:spAutoFit/>
          </a:bodyPr>
          <a:lstStyle/>
          <a:p>
            <a:r>
              <a:rPr lang="en-US" dirty="0">
                <a:sym typeface="Symbol"/>
              </a:rPr>
              <a:t>/2</a:t>
            </a:r>
            <a:endParaRPr lang="en-US" dirty="0"/>
          </a:p>
        </p:txBody>
      </p:sp>
      <p:cxnSp>
        <p:nvCxnSpPr>
          <p:cNvPr id="14" name="Straight Arrow Connector 13"/>
          <p:cNvCxnSpPr/>
          <p:nvPr/>
        </p:nvCxnSpPr>
        <p:spPr>
          <a:xfrm flipH="1">
            <a:off x="5196840" y="1844040"/>
            <a:ext cx="914400" cy="27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87440" y="1584960"/>
            <a:ext cx="2118360" cy="830997"/>
          </a:xfrm>
          <a:prstGeom prst="rect">
            <a:avLst/>
          </a:prstGeom>
          <a:noFill/>
        </p:spPr>
        <p:txBody>
          <a:bodyPr wrap="square" rtlCol="0">
            <a:spAutoFit/>
          </a:bodyPr>
          <a:lstStyle/>
          <a:p>
            <a:r>
              <a:rPr lang="en-US" sz="1600" b="1" dirty="0"/>
              <a:t>Interference fringes:</a:t>
            </a:r>
          </a:p>
          <a:p>
            <a:r>
              <a:rPr lang="en-US" sz="1600" dirty="0"/>
              <a:t> due to having two slits.</a:t>
            </a:r>
          </a:p>
        </p:txBody>
      </p:sp>
      <p:sp>
        <p:nvSpPr>
          <p:cNvPr id="16" name="TextBox 15"/>
          <p:cNvSpPr txBox="1"/>
          <p:nvPr/>
        </p:nvSpPr>
        <p:spPr>
          <a:xfrm>
            <a:off x="4008120" y="146304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6018" name="Rectangle 2"/>
          <p:cNvSpPr>
            <a:spLocks noGrp="1" noChangeArrowheads="1"/>
          </p:cNvSpPr>
          <p:nvPr>
            <p:ph type="title"/>
          </p:nvPr>
        </p:nvSpPr>
        <p:spPr>
          <a:xfrm>
            <a:off x="1600200" y="-152400"/>
            <a:ext cx="6477000" cy="1143000"/>
          </a:xfrm>
        </p:spPr>
        <p:txBody>
          <a:bodyPr/>
          <a:lstStyle/>
          <a:p>
            <a:r>
              <a:rPr lang="en-US" sz="3200"/>
              <a:t>Modern Scriptural Comments on Nature of Light</a:t>
            </a:r>
          </a:p>
        </p:txBody>
      </p:sp>
      <p:sp>
        <p:nvSpPr>
          <p:cNvPr id="86019" name="Rectangle 3"/>
          <p:cNvSpPr>
            <a:spLocks noGrp="1" noChangeArrowheads="1"/>
          </p:cNvSpPr>
          <p:nvPr>
            <p:ph type="body" idx="1"/>
          </p:nvPr>
        </p:nvSpPr>
        <p:spPr/>
        <p:txBody>
          <a:bodyPr/>
          <a:lstStyle/>
          <a:p>
            <a:pPr>
              <a:lnSpc>
                <a:spcPct val="90000"/>
              </a:lnSpc>
            </a:pPr>
            <a:r>
              <a:rPr lang="en-US"/>
              <a:t> In September of 1832 Joseph Smith received a revelation that said in part :</a:t>
            </a:r>
          </a:p>
          <a:p>
            <a:pPr lvl="1">
              <a:lnSpc>
                <a:spcPct val="90000"/>
              </a:lnSpc>
            </a:pPr>
            <a:r>
              <a:rPr lang="en-US"/>
              <a:t>For the word of the Lord is truth, and whatsoever is truth is light, and whatsoever is light is Spirit, even the Spirit of Jesus Christ. And the Spirit giveth light to every man that cometh into the world; and the Spirit enlighteneth every man through the world, that hearkeneth to the voice of the Spirit. (D&amp;C 84:45-46)</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5" name="Rectangle 3"/>
          <p:cNvSpPr>
            <a:spLocks noGrp="1" noChangeArrowheads="1"/>
          </p:cNvSpPr>
          <p:nvPr>
            <p:ph type="title"/>
          </p:nvPr>
        </p:nvSpPr>
        <p:spPr>
          <a:xfrm>
            <a:off x="660400" y="0"/>
            <a:ext cx="8050213" cy="838200"/>
          </a:xfrm>
        </p:spPr>
        <p:txBody>
          <a:bodyPr/>
          <a:lstStyle/>
          <a:p>
            <a:pPr>
              <a:lnSpc>
                <a:spcPct val="90000"/>
              </a:lnSpc>
              <a:defRPr/>
            </a:pPr>
            <a:r>
              <a:rPr lang="en-US" sz="2800" i="1" dirty="0" err="1"/>
              <a:t>ConcepTest</a:t>
            </a:r>
            <a:r>
              <a:rPr lang="en-US" sz="2800" i="1" dirty="0"/>
              <a:t> 24.3a	</a:t>
            </a:r>
            <a:r>
              <a:rPr lang="en-US" sz="2800" dirty="0">
                <a:solidFill>
                  <a:schemeClr val="accent2"/>
                </a:solidFill>
              </a:rPr>
              <a:t>Double Slits I</a:t>
            </a:r>
          </a:p>
        </p:txBody>
      </p:sp>
      <p:sp>
        <p:nvSpPr>
          <p:cNvPr id="1999897" name="Rectangle 25"/>
          <p:cNvSpPr>
            <a:spLocks noGrp="1" noChangeArrowheads="1"/>
          </p:cNvSpPr>
          <p:nvPr>
            <p:ph idx="1"/>
          </p:nvPr>
        </p:nvSpPr>
        <p:spPr>
          <a:xfrm>
            <a:off x="231775" y="1301935"/>
            <a:ext cx="4286437" cy="4560981"/>
          </a:xfrm>
        </p:spPr>
        <p:txBody>
          <a:bodyPr/>
          <a:lstStyle/>
          <a:p>
            <a:pPr marL="401638" indent="-401638">
              <a:lnSpc>
                <a:spcPct val="140000"/>
              </a:lnSpc>
              <a:buFont typeface="Monotype Sorts" pitchFamily="2" charset="2"/>
              <a:buNone/>
              <a:defRPr/>
            </a:pPr>
            <a:r>
              <a:rPr lang="en-US" sz="2200" b="1" dirty="0"/>
              <a:t>	</a:t>
            </a:r>
            <a:r>
              <a:rPr lang="en-US" b="1" dirty="0"/>
              <a:t>In a double-slit experiment, when the </a:t>
            </a:r>
            <a:r>
              <a:rPr lang="en-US" b="1" dirty="0">
                <a:solidFill>
                  <a:schemeClr val="accent2"/>
                </a:solidFill>
              </a:rPr>
              <a:t>wavelength</a:t>
            </a:r>
            <a:r>
              <a:rPr lang="en-US" b="1" dirty="0"/>
              <a:t> of the light is </a:t>
            </a:r>
            <a:r>
              <a:rPr lang="en-US" b="1" dirty="0">
                <a:solidFill>
                  <a:schemeClr val="accent2"/>
                </a:solidFill>
              </a:rPr>
              <a:t>increased</a:t>
            </a:r>
            <a:r>
              <a:rPr lang="en-US" b="1" dirty="0"/>
              <a:t>, the interference pattern</a:t>
            </a:r>
            <a:r>
              <a:rPr lang="en-US" b="1" dirty="0">
                <a:effectLst>
                  <a:outerShdw blurRad="38100" dist="38100" dir="2700000" algn="tl">
                    <a:srgbClr val="000000"/>
                  </a:outerShdw>
                </a:effectLst>
              </a:rPr>
              <a:t> </a:t>
            </a:r>
          </a:p>
        </p:txBody>
      </p:sp>
      <p:sp>
        <p:nvSpPr>
          <p:cNvPr id="1999876" name="Rectangle 4"/>
          <p:cNvSpPr>
            <a:spLocks noChangeArrowheads="1"/>
          </p:cNvSpPr>
          <p:nvPr/>
        </p:nvSpPr>
        <p:spPr bwMode="auto">
          <a:xfrm>
            <a:off x="5110163" y="137972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78887"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8888"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78895"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78902"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3"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4"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5"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78898"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899"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0"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1"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78891"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78893"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8894"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AutoShape 2"/>
          <p:cNvSpPr>
            <a:spLocks noChangeArrowheads="1"/>
          </p:cNvSpPr>
          <p:nvPr/>
        </p:nvSpPr>
        <p:spPr bwMode="auto">
          <a:xfrm>
            <a:off x="0" y="3644900"/>
            <a:ext cx="3970338" cy="2725738"/>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01923" name="Rectangle 3"/>
          <p:cNvSpPr>
            <a:spLocks noChangeArrowheads="1"/>
          </p:cNvSpPr>
          <p:nvPr/>
        </p:nvSpPr>
        <p:spPr bwMode="auto">
          <a:xfrm>
            <a:off x="0" y="4471988"/>
            <a:ext cx="3940175" cy="1841500"/>
          </a:xfrm>
          <a:prstGeom prst="rect">
            <a:avLst/>
          </a:prstGeom>
          <a:noFill/>
          <a:ln w="9525">
            <a:noFill/>
            <a:miter lim="800000"/>
            <a:headEnd/>
            <a:tailEnd/>
          </a:ln>
          <a:effectLst/>
        </p:spPr>
        <p:txBody>
          <a:bodyPr lIns="92075" tIns="46038" rIns="92075" bIns="46038">
            <a:spAutoFit/>
          </a:bodyPr>
          <a:lstStyle/>
          <a:p>
            <a:pPr marL="285750" indent="-285750">
              <a:lnSpc>
                <a:spcPct val="140000"/>
              </a:lnSpc>
              <a:spcBef>
                <a:spcPct val="50000"/>
              </a:spcBef>
              <a:defRPr/>
            </a:pPr>
            <a:r>
              <a:rPr lang="en-US" sz="2200" b="1">
                <a:solidFill>
                  <a:schemeClr val="bg2"/>
                </a:solidFill>
              </a:rPr>
              <a:t>	</a:t>
            </a:r>
            <a:r>
              <a:rPr lang="en-US" sz="2000" b="1">
                <a:solidFill>
                  <a:schemeClr val="bg2"/>
                </a:solidFill>
              </a:rPr>
              <a:t>If </a:t>
            </a:r>
            <a:r>
              <a:rPr lang="en-US" sz="2000" b="1">
                <a:solidFill>
                  <a:srgbClr val="FF0000"/>
                </a:solidFill>
                <a:effectLst>
                  <a:outerShdw blurRad="38100" dist="38100" dir="2700000" algn="tl">
                    <a:srgbClr val="000000"/>
                  </a:outerShdw>
                </a:effectLst>
                <a:latin typeface="Symbol" pitchFamily="18" charset="2"/>
              </a:rPr>
              <a:t></a:t>
            </a:r>
            <a:r>
              <a:rPr lang="en-US" sz="2000" b="1">
                <a:solidFill>
                  <a:srgbClr val="FF0000"/>
                </a:solidFill>
                <a:effectLst>
                  <a:outerShdw blurRad="38100" dist="38100" dir="2700000" algn="tl">
                    <a:srgbClr val="000000"/>
                  </a:outerShdw>
                </a:effectLst>
              </a:rPr>
              <a:t> is increased</a:t>
            </a:r>
            <a:r>
              <a:rPr lang="en-US" sz="2000" b="1">
                <a:solidFill>
                  <a:schemeClr val="bg2"/>
                </a:solidFill>
              </a:rPr>
              <a:t> and </a:t>
            </a:r>
            <a:r>
              <a:rPr lang="en-US" sz="2000" b="1" i="1">
                <a:solidFill>
                  <a:srgbClr val="FF0000"/>
                </a:solidFill>
                <a:effectLst>
                  <a:outerShdw blurRad="38100" dist="38100" dir="2700000" algn="tl">
                    <a:srgbClr val="000000"/>
                  </a:outerShdw>
                </a:effectLst>
              </a:rPr>
              <a:t>d</a:t>
            </a:r>
            <a:r>
              <a:rPr lang="en-US" sz="2000" b="1">
                <a:solidFill>
                  <a:srgbClr val="FF0000"/>
                </a:solidFill>
                <a:effectLst>
                  <a:outerShdw blurRad="38100" dist="38100" dir="2700000" algn="tl">
                    <a:srgbClr val="000000"/>
                  </a:outerShdw>
                </a:effectLst>
              </a:rPr>
              <a:t> does not change</a:t>
            </a:r>
            <a:r>
              <a:rPr lang="en-US" sz="2000" b="1">
                <a:solidFill>
                  <a:schemeClr val="bg2"/>
                </a:solidFill>
              </a:rPr>
              <a:t>, then </a:t>
            </a:r>
            <a:r>
              <a:rPr lang="en-US" sz="2000" b="1">
                <a:solidFill>
                  <a:srgbClr val="0066FF"/>
                </a:solidFill>
                <a:effectLst>
                  <a:outerShdw blurRad="38100" dist="38100" dir="2700000" algn="tl">
                    <a:srgbClr val="000000"/>
                  </a:outerShdw>
                </a:effectLst>
                <a:latin typeface="Symbol" pitchFamily="18" charset="2"/>
              </a:rPr>
              <a:t></a:t>
            </a:r>
            <a:r>
              <a:rPr lang="en-US" sz="2000" b="1">
                <a:solidFill>
                  <a:srgbClr val="0066FF"/>
                </a:solidFill>
                <a:effectLst>
                  <a:outerShdw blurRad="38100" dist="38100" dir="2700000" algn="tl">
                    <a:srgbClr val="000000"/>
                  </a:outerShdw>
                </a:effectLst>
              </a:rPr>
              <a:t> must increase</a:t>
            </a:r>
            <a:r>
              <a:rPr lang="en-US" sz="2000" b="1">
                <a:solidFill>
                  <a:schemeClr val="bg2"/>
                </a:solidFill>
              </a:rPr>
              <a:t>, so the pattern spreads out.</a:t>
            </a:r>
          </a:p>
        </p:txBody>
      </p:sp>
      <p:sp>
        <p:nvSpPr>
          <p:cNvPr id="2001925"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24.3a	</a:t>
            </a:r>
            <a:r>
              <a:rPr lang="en-US" sz="2800">
                <a:solidFill>
                  <a:schemeClr val="accent2"/>
                </a:solidFill>
              </a:rPr>
              <a:t>Double Slits I</a:t>
            </a:r>
          </a:p>
        </p:txBody>
      </p:sp>
      <p:sp>
        <p:nvSpPr>
          <p:cNvPr id="2001949" name="Rectangle 29"/>
          <p:cNvSpPr>
            <a:spLocks noGrp="1" noChangeArrowheads="1"/>
          </p:cNvSpPr>
          <p:nvPr>
            <p:ph idx="1"/>
          </p:nvPr>
        </p:nvSpPr>
        <p:spPr>
          <a:xfrm>
            <a:off x="231775" y="1117981"/>
            <a:ext cx="4572000" cy="1890713"/>
          </a:xfrm>
        </p:spPr>
        <p:txBody>
          <a:bodyPr>
            <a:normAutofit fontScale="92500" lnSpcReduction="10000"/>
          </a:bodyPr>
          <a:lstStyle/>
          <a:p>
            <a:pPr marL="401638" indent="-401638">
              <a:lnSpc>
                <a:spcPct val="140000"/>
              </a:lnSpc>
              <a:buFont typeface="Monotype Sorts" pitchFamily="2" charset="2"/>
              <a:buNone/>
              <a:defRPr/>
            </a:pPr>
            <a:r>
              <a:rPr lang="en-US" sz="1800" b="1" dirty="0"/>
              <a:t>	</a:t>
            </a:r>
            <a:r>
              <a:rPr lang="en-US" sz="2400" b="1" dirty="0"/>
              <a:t>In a double-slit experiment, when the </a:t>
            </a:r>
            <a:r>
              <a:rPr lang="en-US" sz="2400" b="1" dirty="0">
                <a:solidFill>
                  <a:schemeClr val="accent2"/>
                </a:solidFill>
              </a:rPr>
              <a:t>wavelength</a:t>
            </a:r>
            <a:r>
              <a:rPr lang="en-US" sz="2400" b="1" dirty="0"/>
              <a:t> of the light is </a:t>
            </a:r>
            <a:r>
              <a:rPr lang="en-US" sz="2400" b="1" dirty="0">
                <a:solidFill>
                  <a:schemeClr val="accent2"/>
                </a:solidFill>
              </a:rPr>
              <a:t>increased</a:t>
            </a:r>
            <a:r>
              <a:rPr lang="en-US" sz="2400" b="1" dirty="0"/>
              <a:t>, the interference pattern</a:t>
            </a:r>
            <a:r>
              <a:rPr lang="en-US" sz="2400" b="1" dirty="0">
                <a:effectLst>
                  <a:outerShdw blurRad="38100" dist="38100" dir="2700000" algn="tl">
                    <a:srgbClr val="000000"/>
                  </a:outerShdw>
                </a:effectLst>
              </a:rPr>
              <a:t> </a:t>
            </a:r>
          </a:p>
        </p:txBody>
      </p:sp>
      <p:sp>
        <p:nvSpPr>
          <p:cNvPr id="2001926" name="Rectangle 6"/>
          <p:cNvSpPr>
            <a:spLocks noChangeArrowheads="1"/>
          </p:cNvSpPr>
          <p:nvPr/>
        </p:nvSpPr>
        <p:spPr bwMode="auto">
          <a:xfrm>
            <a:off x="5110163" y="151419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79915"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9916"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79923"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79930"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1"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2"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3"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79926"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7"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8"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9"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79919"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79921"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9922"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1947" name="Rectangle 27"/>
          <p:cNvSpPr>
            <a:spLocks noChangeArrowheads="1"/>
          </p:cNvSpPr>
          <p:nvPr/>
        </p:nvSpPr>
        <p:spPr bwMode="auto">
          <a:xfrm>
            <a:off x="476250" y="3944938"/>
            <a:ext cx="2782888" cy="533400"/>
          </a:xfrm>
          <a:prstGeom prst="rect">
            <a:avLst/>
          </a:prstGeom>
          <a:noFill/>
          <a:ln w="57150">
            <a:solidFill>
              <a:schemeClr val="bg1"/>
            </a:solidFill>
            <a:miter lim="800000"/>
            <a:headEnd/>
            <a:tailEnd/>
          </a:ln>
          <a:effectLst/>
        </p:spPr>
        <p:txBody>
          <a:bodyPr>
            <a:spAutoFit/>
          </a:bodyPr>
          <a:lstStyle/>
          <a:p>
            <a:pPr>
              <a:lnSpc>
                <a:spcPct val="90000"/>
              </a:lnSpc>
              <a:defRPr/>
            </a:pPr>
            <a:r>
              <a:rPr lang="en-US" sz="2800" b="1">
                <a:solidFill>
                  <a:srgbClr val="FF0000"/>
                </a:solidFill>
                <a:effectLst>
                  <a:outerShdw blurRad="38100" dist="38100" dir="2700000" algn="tl">
                    <a:srgbClr val="000000"/>
                  </a:outerShdw>
                </a:effectLst>
              </a:rPr>
              <a:t> </a:t>
            </a:r>
            <a:r>
              <a:rPr lang="en-US" sz="2800" b="1" i="1">
                <a:solidFill>
                  <a:srgbClr val="FF0000"/>
                </a:solidFill>
                <a:effectLst>
                  <a:outerShdw blurRad="38100" dist="38100" dir="2700000" algn="tl">
                    <a:srgbClr val="000000"/>
                  </a:outerShdw>
                </a:effectLst>
              </a:rPr>
              <a:t>d</a:t>
            </a:r>
            <a:r>
              <a:rPr lang="en-US" sz="2800" b="1">
                <a:solidFill>
                  <a:srgbClr val="FF0000"/>
                </a:solidFill>
                <a:effectLst>
                  <a:outerShdw blurRad="38100" dist="38100" dir="2700000" algn="tl">
                    <a:srgbClr val="000000"/>
                  </a:outerShdw>
                </a:effectLst>
              </a:rPr>
              <a:t> sin </a:t>
            </a:r>
            <a:r>
              <a:rPr lang="en-US" sz="2800" b="1">
                <a:solidFill>
                  <a:srgbClr val="FF0000"/>
                </a:solidFill>
                <a:effectLst>
                  <a:outerShdw blurRad="38100" dist="38100" dir="2700000" algn="tl">
                    <a:srgbClr val="000000"/>
                  </a:outerShdw>
                </a:effectLst>
                <a:latin typeface="Symbol" pitchFamily="18" charset="2"/>
              </a:rPr>
              <a:t> </a:t>
            </a:r>
            <a:r>
              <a:rPr lang="en-US" sz="2800" b="1">
                <a:solidFill>
                  <a:srgbClr val="FF0000"/>
                </a:solidFill>
                <a:effectLst>
                  <a:outerShdw blurRad="38100" dist="38100" dir="2700000" algn="tl">
                    <a:srgbClr val="000000"/>
                  </a:outerShdw>
                </a:effectLst>
              </a:rPr>
              <a:t>=  m </a:t>
            </a:r>
            <a:r>
              <a:rPr lang="en-US" sz="2800" b="1">
                <a:solidFill>
                  <a:srgbClr val="FF0000"/>
                </a:solidFill>
                <a:effectLst>
                  <a:outerShdw blurRad="38100" dist="38100" dir="2700000" algn="tl">
                    <a:srgbClr val="000000"/>
                  </a:outerShdw>
                </a:effectLst>
                <a:latin typeface="Symbol" pitchFamily="18" charset="2"/>
              </a:rPr>
              <a:t></a:t>
            </a:r>
            <a:endParaRPr lang="en-US" sz="2000" b="1">
              <a:solidFill>
                <a:srgbClr val="FF0000"/>
              </a:solidFill>
              <a:latin typeface="Symbol" pitchFamily="18" charset="2"/>
            </a:endParaRPr>
          </a:p>
        </p:txBody>
      </p:sp>
      <p:sp>
        <p:nvSpPr>
          <p:cNvPr id="379913" name="Oval 28"/>
          <p:cNvSpPr>
            <a:spLocks noChangeArrowheads="1"/>
          </p:cNvSpPr>
          <p:nvPr/>
        </p:nvSpPr>
        <p:spPr bwMode="auto">
          <a:xfrm>
            <a:off x="4775200" y="1496730"/>
            <a:ext cx="2847975" cy="527050"/>
          </a:xfrm>
          <a:prstGeom prst="ellipse">
            <a:avLst/>
          </a:prstGeom>
          <a:noFill/>
          <a:ln w="38100">
            <a:solidFill>
              <a:schemeClr val="accent1"/>
            </a:solidFill>
            <a:round/>
            <a:headEnd/>
            <a:tailEnd/>
          </a:ln>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1947"/>
                                        </p:tgtEl>
                                        <p:attrNameLst>
                                          <p:attrName>style.visibility</p:attrName>
                                        </p:attrNameLst>
                                      </p:cBhvr>
                                      <p:to>
                                        <p:strVal val="visible"/>
                                      </p:to>
                                    </p:set>
                                    <p:animEffect transition="in" filter="dissolve">
                                      <p:cBhvr>
                                        <p:cTn id="7" dur="500"/>
                                        <p:tgtEl>
                                          <p:spTgt spid="2001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1947"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1" name="Rectangle 3"/>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3993" name="Rectangle 25"/>
          <p:cNvSpPr>
            <a:spLocks noGrp="1" noChangeArrowheads="1"/>
          </p:cNvSpPr>
          <p:nvPr>
            <p:ph idx="1"/>
          </p:nvPr>
        </p:nvSpPr>
        <p:spPr>
          <a:xfrm>
            <a:off x="0" y="1215835"/>
            <a:ext cx="4732338" cy="3502469"/>
          </a:xfrm>
        </p:spPr>
        <p:txBody>
          <a:bodyPr>
            <a:normAutofit lnSpcReduction="10000"/>
          </a:bodyPr>
          <a:lstStyle/>
          <a:p>
            <a:pPr marL="401638" indent="-401638">
              <a:lnSpc>
                <a:spcPct val="140000"/>
              </a:lnSpc>
              <a:buFont typeface="Monotype Sorts" pitchFamily="2" charset="2"/>
              <a:buNone/>
              <a:defRPr/>
            </a:pPr>
            <a:r>
              <a:rPr lang="en-US" sz="2400" b="1" dirty="0"/>
              <a:t>	</a:t>
            </a:r>
            <a:r>
              <a:rPr lang="en-US" b="1" dirty="0"/>
              <a:t>If instead the </a:t>
            </a:r>
            <a:r>
              <a:rPr lang="en-US" b="1" dirty="0">
                <a:solidFill>
                  <a:schemeClr val="tx2"/>
                </a:solidFill>
              </a:rPr>
              <a:t>slits</a:t>
            </a:r>
            <a:r>
              <a:rPr lang="en-US" b="1" dirty="0"/>
              <a:t> are moved </a:t>
            </a:r>
            <a:r>
              <a:rPr lang="en-US" b="1" dirty="0">
                <a:solidFill>
                  <a:schemeClr val="tx2"/>
                </a:solidFill>
              </a:rPr>
              <a:t>farther apart</a:t>
            </a:r>
            <a:r>
              <a:rPr lang="en-US" b="1" dirty="0"/>
              <a:t> (without changing the wavelength) the interference pattern </a:t>
            </a:r>
          </a:p>
          <a:p>
            <a:pPr marL="401638" indent="-401638">
              <a:lnSpc>
                <a:spcPct val="140000"/>
              </a:lnSpc>
              <a:spcBef>
                <a:spcPct val="50000"/>
              </a:spcBef>
              <a:defRPr/>
            </a:pPr>
            <a:endParaRPr lang="en-US" b="1" dirty="0"/>
          </a:p>
        </p:txBody>
      </p:sp>
      <p:sp>
        <p:nvSpPr>
          <p:cNvPr id="2003972" name="Rectangle 4"/>
          <p:cNvSpPr>
            <a:spLocks noChangeArrowheads="1"/>
          </p:cNvSpPr>
          <p:nvPr/>
        </p:nvSpPr>
        <p:spPr bwMode="auto">
          <a:xfrm>
            <a:off x="5319078" y="140239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80935"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0936"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80943"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80950"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1"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2"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3"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80946"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7"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8"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9"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80939"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80941"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0942"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AutoShape 2"/>
          <p:cNvSpPr>
            <a:spLocks noChangeArrowheads="1"/>
          </p:cNvSpPr>
          <p:nvPr/>
        </p:nvSpPr>
        <p:spPr bwMode="auto">
          <a:xfrm>
            <a:off x="0" y="3644900"/>
            <a:ext cx="3970338" cy="25304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1955" name="Rectangle 3"/>
          <p:cNvSpPr>
            <a:spLocks noChangeArrowheads="1"/>
          </p:cNvSpPr>
          <p:nvPr/>
        </p:nvSpPr>
        <p:spPr bwMode="auto">
          <a:xfrm>
            <a:off x="0" y="4471988"/>
            <a:ext cx="3940175" cy="1431925"/>
          </a:xfrm>
          <a:prstGeom prst="rect">
            <a:avLst/>
          </a:prstGeom>
          <a:noFill/>
          <a:ln w="9525">
            <a:noFill/>
            <a:miter lim="800000"/>
            <a:headEnd/>
            <a:tailEnd/>
          </a:ln>
        </p:spPr>
        <p:txBody>
          <a:bodyPr lIns="92075" tIns="46038" rIns="92075" bIns="46038">
            <a:spAutoFit/>
          </a:bodyPr>
          <a:lstStyle/>
          <a:p>
            <a:pPr marL="285750" indent="-285750">
              <a:lnSpc>
                <a:spcPct val="110000"/>
              </a:lnSpc>
              <a:spcBef>
                <a:spcPct val="50000"/>
              </a:spcBef>
            </a:pPr>
            <a:r>
              <a:rPr lang="en-US" sz="2000" b="1">
                <a:solidFill>
                  <a:schemeClr val="bg2"/>
                </a:solidFill>
              </a:rPr>
              <a:t>	If instead </a:t>
            </a:r>
            <a:r>
              <a:rPr lang="en-US" sz="2000" b="1" i="1">
                <a:solidFill>
                  <a:schemeClr val="bg2"/>
                </a:solidFill>
              </a:rPr>
              <a:t>d</a:t>
            </a:r>
            <a:r>
              <a:rPr lang="en-US" sz="2000" b="1">
                <a:solidFill>
                  <a:schemeClr val="bg2"/>
                </a:solidFill>
              </a:rPr>
              <a:t> is increased and </a:t>
            </a:r>
            <a:r>
              <a:rPr lang="en-US" sz="2000" b="1">
                <a:solidFill>
                  <a:schemeClr val="bg2"/>
                </a:solidFill>
                <a:latin typeface="Symbol" pitchFamily="18" charset="2"/>
              </a:rPr>
              <a:t></a:t>
            </a:r>
            <a:r>
              <a:rPr lang="en-US" sz="2000" b="1">
                <a:solidFill>
                  <a:schemeClr val="bg2"/>
                </a:solidFill>
              </a:rPr>
              <a:t> does not change, then </a:t>
            </a:r>
            <a:r>
              <a:rPr lang="en-US" sz="2000" b="1">
                <a:solidFill>
                  <a:schemeClr val="bg2"/>
                </a:solidFill>
                <a:latin typeface="Symbol" pitchFamily="18" charset="2"/>
              </a:rPr>
              <a:t></a:t>
            </a:r>
            <a:r>
              <a:rPr lang="en-US" sz="2000" b="1">
                <a:solidFill>
                  <a:schemeClr val="bg2"/>
                </a:solidFill>
              </a:rPr>
              <a:t> must decrease, so the pattern shrinks together</a:t>
            </a:r>
          </a:p>
        </p:txBody>
      </p:sp>
      <p:sp>
        <p:nvSpPr>
          <p:cNvPr id="2006021"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6045" name="Rectangle 29"/>
          <p:cNvSpPr>
            <a:spLocks noGrp="1" noChangeArrowheads="1"/>
          </p:cNvSpPr>
          <p:nvPr>
            <p:ph idx="1"/>
          </p:nvPr>
        </p:nvSpPr>
        <p:spPr>
          <a:xfrm>
            <a:off x="0" y="1124395"/>
            <a:ext cx="4732338" cy="2154237"/>
          </a:xfrm>
        </p:spPr>
        <p:txBody>
          <a:bodyPr/>
          <a:lstStyle/>
          <a:p>
            <a:pPr marL="401638" indent="-401638">
              <a:lnSpc>
                <a:spcPct val="140000"/>
              </a:lnSpc>
              <a:buFont typeface="Monotype Sorts" pitchFamily="2" charset="2"/>
              <a:buNone/>
              <a:defRPr/>
            </a:pPr>
            <a:r>
              <a:rPr lang="en-US" sz="1800" b="1" dirty="0"/>
              <a:t>	</a:t>
            </a:r>
            <a:r>
              <a:rPr lang="en-US" sz="2400" b="1" dirty="0"/>
              <a:t>If instead the </a:t>
            </a:r>
            <a:r>
              <a:rPr lang="en-US" sz="2400" b="1" dirty="0">
                <a:solidFill>
                  <a:schemeClr val="tx2"/>
                </a:solidFill>
              </a:rPr>
              <a:t>slits</a:t>
            </a:r>
            <a:r>
              <a:rPr lang="en-US" sz="2400" b="1" dirty="0"/>
              <a:t> are moved </a:t>
            </a:r>
            <a:r>
              <a:rPr lang="en-US" sz="2400" b="1" dirty="0">
                <a:solidFill>
                  <a:schemeClr val="tx2"/>
                </a:solidFill>
              </a:rPr>
              <a:t>farther apart</a:t>
            </a:r>
            <a:r>
              <a:rPr lang="en-US" sz="2400" b="1" dirty="0"/>
              <a:t> (without changing the wavelength) the interference pattern </a:t>
            </a:r>
          </a:p>
          <a:p>
            <a:pPr marL="401638" indent="-401638">
              <a:lnSpc>
                <a:spcPct val="140000"/>
              </a:lnSpc>
              <a:spcBef>
                <a:spcPct val="50000"/>
              </a:spcBef>
              <a:defRPr/>
            </a:pPr>
            <a:endParaRPr lang="en-US" sz="2400" b="1" dirty="0"/>
          </a:p>
        </p:txBody>
      </p:sp>
      <p:sp>
        <p:nvSpPr>
          <p:cNvPr id="2006022" name="Rectangle 6"/>
          <p:cNvSpPr>
            <a:spLocks noChangeArrowheads="1"/>
          </p:cNvSpPr>
          <p:nvPr/>
        </p:nvSpPr>
        <p:spPr bwMode="auto">
          <a:xfrm>
            <a:off x="5227638" y="112807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81964"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1965"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81972"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81979"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0"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1"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2"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81975"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6"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7"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8"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81968"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81970"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1971"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6043" name="Rectangle 27"/>
          <p:cNvSpPr>
            <a:spLocks noChangeArrowheads="1"/>
          </p:cNvSpPr>
          <p:nvPr/>
        </p:nvSpPr>
        <p:spPr bwMode="auto">
          <a:xfrm>
            <a:off x="476250" y="3944938"/>
            <a:ext cx="2782888" cy="514350"/>
          </a:xfrm>
          <a:prstGeom prst="rect">
            <a:avLst/>
          </a:prstGeom>
          <a:noFill/>
          <a:ln w="38100">
            <a:solidFill>
              <a:srgbClr val="990000"/>
            </a:solidFill>
            <a:miter lim="800000"/>
            <a:headEnd/>
            <a:tailEnd/>
          </a:ln>
        </p:spPr>
        <p:txBody>
          <a:bodyPr>
            <a:spAutoFit/>
          </a:bodyPr>
          <a:lstStyle/>
          <a:p>
            <a:pPr>
              <a:lnSpc>
                <a:spcPct val="90000"/>
              </a:lnSpc>
            </a:pPr>
            <a:r>
              <a:rPr lang="en-US" sz="2800" b="1" i="1">
                <a:solidFill>
                  <a:srgbClr val="990000"/>
                </a:solidFill>
              </a:rPr>
              <a:t>d</a:t>
            </a:r>
            <a:r>
              <a:rPr lang="en-US" sz="2800" b="1">
                <a:solidFill>
                  <a:srgbClr val="990000"/>
                </a:solidFill>
              </a:rPr>
              <a:t> sin </a:t>
            </a:r>
            <a:r>
              <a:rPr lang="en-US" sz="2800" b="1">
                <a:solidFill>
                  <a:srgbClr val="990000"/>
                </a:solidFill>
                <a:latin typeface="Symbol" pitchFamily="18" charset="2"/>
              </a:rPr>
              <a:t> </a:t>
            </a:r>
            <a:r>
              <a:rPr lang="en-US" sz="2800" b="1">
                <a:solidFill>
                  <a:srgbClr val="990000"/>
                </a:solidFill>
              </a:rPr>
              <a:t>=  m </a:t>
            </a:r>
            <a:r>
              <a:rPr lang="en-US" sz="2800" b="1">
                <a:solidFill>
                  <a:srgbClr val="990000"/>
                </a:solidFill>
                <a:latin typeface="Symbol" pitchFamily="18" charset="2"/>
              </a:rPr>
              <a:t></a:t>
            </a:r>
            <a:endParaRPr lang="en-US" sz="2000" b="1">
              <a:solidFill>
                <a:schemeClr val="accent1"/>
              </a:solidFill>
              <a:latin typeface="Symbol" pitchFamily="18" charset="2"/>
            </a:endParaRPr>
          </a:p>
        </p:txBody>
      </p:sp>
      <p:sp>
        <p:nvSpPr>
          <p:cNvPr id="381961" name="Oval 28"/>
          <p:cNvSpPr>
            <a:spLocks noChangeArrowheads="1"/>
          </p:cNvSpPr>
          <p:nvPr/>
        </p:nvSpPr>
        <p:spPr bwMode="auto">
          <a:xfrm>
            <a:off x="4875213" y="1980565"/>
            <a:ext cx="3430587" cy="527050"/>
          </a:xfrm>
          <a:prstGeom prst="ellipse">
            <a:avLst/>
          </a:prstGeom>
          <a:noFill/>
          <a:ln w="38100">
            <a:solidFill>
              <a:schemeClr val="accent1"/>
            </a:solidFill>
            <a:round/>
            <a:headEnd/>
            <a:tailEnd/>
          </a:ln>
        </p:spPr>
        <p:txBody>
          <a:bodyPr anchor="ctr">
            <a:spAutoFit/>
          </a:bodyPr>
          <a:lstStyle/>
          <a:p>
            <a:endParaRPr lang="en-US"/>
          </a:p>
        </p:txBody>
      </p:sp>
      <p:sp>
        <p:nvSpPr>
          <p:cNvPr id="2006046" name="Text Box 30"/>
          <p:cNvSpPr txBox="1">
            <a:spLocks noChangeArrowheads="1"/>
          </p:cNvSpPr>
          <p:nvPr/>
        </p:nvSpPr>
        <p:spPr bwMode="auto">
          <a:xfrm>
            <a:off x="368300" y="6451600"/>
            <a:ext cx="7440613"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a:solidFill>
                  <a:srgbClr val="000000"/>
                </a:solidFill>
                <a:effectLst>
                  <a:outerShdw blurRad="38100" dist="38100" dir="2700000" algn="tl">
                    <a:srgbClr val="FFFFFF"/>
                  </a:outerShdw>
                </a:effectLst>
              </a:rPr>
              <a:t>Follow-up:</a:t>
            </a:r>
            <a:r>
              <a:rPr lang="en-US" sz="2000" b="1">
                <a:effectLst>
                  <a:outerShdw blurRad="38100" dist="38100" dir="2700000" algn="tl">
                    <a:srgbClr val="000000"/>
                  </a:outerShdw>
                </a:effectLst>
              </a:rPr>
              <a:t>  </a:t>
            </a:r>
            <a:r>
              <a:rPr lang="en-US" sz="2000" b="1"/>
              <a:t>When would the interference pattern disappear?</a:t>
            </a:r>
            <a:endParaRPr lang="en-US" sz="2000" b="1">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6043"/>
                                        </p:tgtEl>
                                        <p:attrNameLst>
                                          <p:attrName>style.visibility</p:attrName>
                                        </p:attrNameLst>
                                      </p:cBhvr>
                                      <p:to>
                                        <p:strVal val="visible"/>
                                      </p:to>
                                    </p:set>
                                    <p:animEffect transition="in" filter="dissolve">
                                      <p:cBhvr>
                                        <p:cTn id="7" dur="500"/>
                                        <p:tgtEl>
                                          <p:spTgt spid="2006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6043"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9" name="Text Box 3"/>
          <p:cNvSpPr txBox="1">
            <a:spLocks noChangeArrowheads="1"/>
          </p:cNvSpPr>
          <p:nvPr/>
        </p:nvSpPr>
        <p:spPr bwMode="auto">
          <a:xfrm>
            <a:off x="4630738" y="1286955"/>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08098" name="Rectangle 34"/>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2980" name="Rectangle 4"/>
          <p:cNvSpPr>
            <a:spLocks noGrp="1" noChangeArrowheads="1"/>
          </p:cNvSpPr>
          <p:nvPr>
            <p:ph idx="1"/>
          </p:nvPr>
        </p:nvSpPr>
        <p:spPr>
          <a:xfrm>
            <a:off x="0" y="1088009"/>
            <a:ext cx="4572000" cy="2390775"/>
          </a:xfrm>
          <a:noFill/>
        </p:spPr>
        <p:txBody>
          <a:bodyPr>
            <a:normAutofit fontScale="77500" lnSpcReduction="20000"/>
          </a:bodyPr>
          <a:lstStyle/>
          <a:p>
            <a:pPr marL="401638" indent="-401638">
              <a:lnSpc>
                <a:spcPct val="140000"/>
              </a:lnSpc>
              <a:buFont typeface="Monotype Sorts" pitchFamily="2" charset="2"/>
              <a:buNone/>
            </a:pPr>
            <a:r>
              <a:rPr lang="en-US" b="1" dirty="0"/>
              <a:t>	In a double-slit experiment, what </a:t>
            </a:r>
            <a:r>
              <a:rPr lang="en-US" b="1" i="1" dirty="0"/>
              <a:t>path difference</a:t>
            </a:r>
            <a:r>
              <a:rPr lang="en-US" b="1" dirty="0"/>
              <a:t>  have the waves from each slit traveled to give a minimum at the indicated position?</a:t>
            </a:r>
            <a:r>
              <a:rPr lang="en-US" dirty="0"/>
              <a:t> </a:t>
            </a:r>
          </a:p>
        </p:txBody>
      </p:sp>
      <p:grpSp>
        <p:nvGrpSpPr>
          <p:cNvPr id="2" name="Group 7"/>
          <p:cNvGrpSpPr>
            <a:grpSpLocks/>
          </p:cNvGrpSpPr>
          <p:nvPr/>
        </p:nvGrpSpPr>
        <p:grpSpPr bwMode="auto">
          <a:xfrm>
            <a:off x="5160963" y="4203192"/>
            <a:ext cx="3975100" cy="1422400"/>
            <a:chOff x="2855" y="192"/>
            <a:chExt cx="2504" cy="896"/>
          </a:xfrm>
        </p:grpSpPr>
        <p:sp>
          <p:nvSpPr>
            <p:cNvPr id="383000" name="Freeform 8"/>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9"/>
            <p:cNvGrpSpPr>
              <a:grpSpLocks/>
            </p:cNvGrpSpPr>
            <p:nvPr/>
          </p:nvGrpSpPr>
          <p:grpSpPr bwMode="auto">
            <a:xfrm>
              <a:off x="4264" y="422"/>
              <a:ext cx="1095" cy="666"/>
              <a:chOff x="4920" y="3603"/>
              <a:chExt cx="688" cy="435"/>
            </a:xfrm>
          </p:grpSpPr>
          <p:sp>
            <p:nvSpPr>
              <p:cNvPr id="383007" name="Freeform 1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8" name="Freeform 1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9" name="Freeform 1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10" name="Freeform 1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4"/>
            <p:cNvGrpSpPr>
              <a:grpSpLocks/>
            </p:cNvGrpSpPr>
            <p:nvPr/>
          </p:nvGrpSpPr>
          <p:grpSpPr bwMode="auto">
            <a:xfrm flipH="1">
              <a:off x="2855" y="422"/>
              <a:ext cx="1095" cy="666"/>
              <a:chOff x="4920" y="3603"/>
              <a:chExt cx="688" cy="435"/>
            </a:xfrm>
          </p:grpSpPr>
          <p:sp>
            <p:nvSpPr>
              <p:cNvPr id="383003" name="Freeform 1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4" name="Freeform 1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5" name="Freeform 1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6" name="Freeform 1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2997" name="Line 19"/>
          <p:cNvSpPr>
            <a:spLocks noChangeShapeType="1"/>
          </p:cNvSpPr>
          <p:nvPr/>
        </p:nvSpPr>
        <p:spPr bwMode="auto">
          <a:xfrm flipV="1">
            <a:off x="5105400" y="4184142"/>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2998" name="Line 20"/>
          <p:cNvSpPr>
            <a:spLocks noChangeShapeType="1"/>
          </p:cNvSpPr>
          <p:nvPr/>
        </p:nvSpPr>
        <p:spPr bwMode="auto">
          <a:xfrm flipV="1">
            <a:off x="8705850" y="5708142"/>
            <a:ext cx="0" cy="419100"/>
          </a:xfrm>
          <a:prstGeom prst="line">
            <a:avLst/>
          </a:prstGeom>
          <a:noFill/>
          <a:ln w="38100">
            <a:solidFill>
              <a:srgbClr val="FF0000"/>
            </a:solidFill>
            <a:round/>
            <a:headEnd/>
            <a:tailEnd type="triangle" w="med" len="med"/>
          </a:ln>
        </p:spPr>
        <p:txBody>
          <a:bodyPr wrap="none" anchor="ctr">
            <a:spAutoFit/>
          </a:bodyPr>
          <a:lstStyle/>
          <a:p>
            <a:endParaRPr lang="en-US"/>
          </a:p>
        </p:txBody>
      </p:sp>
      <p:sp>
        <p:nvSpPr>
          <p:cNvPr id="382999" name="Text Box 21"/>
          <p:cNvSpPr txBox="1">
            <a:spLocks noChangeArrowheads="1"/>
          </p:cNvSpPr>
          <p:nvPr/>
        </p:nvSpPr>
        <p:spPr bwMode="auto">
          <a:xfrm rot="16200000">
            <a:off x="4125913" y="472230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grpSp>
        <p:nvGrpSpPr>
          <p:cNvPr id="5" name="Group 22"/>
          <p:cNvGrpSpPr>
            <a:grpSpLocks/>
          </p:cNvGrpSpPr>
          <p:nvPr/>
        </p:nvGrpSpPr>
        <p:grpSpPr bwMode="auto">
          <a:xfrm>
            <a:off x="5168900" y="4227005"/>
            <a:ext cx="3975100" cy="1422400"/>
            <a:chOff x="2855" y="192"/>
            <a:chExt cx="2504" cy="896"/>
          </a:xfrm>
        </p:grpSpPr>
        <p:sp>
          <p:nvSpPr>
            <p:cNvPr id="382985" name="Freeform 23"/>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6" name="Group 24"/>
            <p:cNvGrpSpPr>
              <a:grpSpLocks/>
            </p:cNvGrpSpPr>
            <p:nvPr/>
          </p:nvGrpSpPr>
          <p:grpSpPr bwMode="auto">
            <a:xfrm>
              <a:off x="4264" y="422"/>
              <a:ext cx="1095" cy="666"/>
              <a:chOff x="4920" y="3603"/>
              <a:chExt cx="688" cy="435"/>
            </a:xfrm>
          </p:grpSpPr>
          <p:sp>
            <p:nvSpPr>
              <p:cNvPr id="382992" name="Freeform 2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3" name="Freeform 2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4" name="Freeform 2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5" name="Freeform 2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7" name="Group 29"/>
            <p:cNvGrpSpPr>
              <a:grpSpLocks/>
            </p:cNvGrpSpPr>
            <p:nvPr/>
          </p:nvGrpSpPr>
          <p:grpSpPr bwMode="auto">
            <a:xfrm flipH="1">
              <a:off x="2855" y="422"/>
              <a:ext cx="1095" cy="666"/>
              <a:chOff x="4920" y="3603"/>
              <a:chExt cx="688" cy="435"/>
            </a:xfrm>
          </p:grpSpPr>
          <p:sp>
            <p:nvSpPr>
              <p:cNvPr id="382988" name="Freeform 3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89" name="Freeform 3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0" name="Freeform 3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1" name="Freeform 3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176838" y="4145788"/>
            <a:ext cx="3975100" cy="1422400"/>
            <a:chOff x="2855" y="192"/>
            <a:chExt cx="2504" cy="896"/>
          </a:xfrm>
        </p:grpSpPr>
        <p:sp>
          <p:nvSpPr>
            <p:cNvPr id="384033" name="Freeform 4"/>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5"/>
            <p:cNvGrpSpPr>
              <a:grpSpLocks/>
            </p:cNvGrpSpPr>
            <p:nvPr/>
          </p:nvGrpSpPr>
          <p:grpSpPr bwMode="auto">
            <a:xfrm>
              <a:off x="4264" y="422"/>
              <a:ext cx="1095" cy="666"/>
              <a:chOff x="4920" y="3603"/>
              <a:chExt cx="688" cy="435"/>
            </a:xfrm>
          </p:grpSpPr>
          <p:sp>
            <p:nvSpPr>
              <p:cNvPr id="384040" name="Freeform 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1" name="Freeform 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2" name="Freeform 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3" name="Freeform 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0"/>
            <p:cNvGrpSpPr>
              <a:grpSpLocks/>
            </p:cNvGrpSpPr>
            <p:nvPr/>
          </p:nvGrpSpPr>
          <p:grpSpPr bwMode="auto">
            <a:xfrm flipH="1">
              <a:off x="2855" y="422"/>
              <a:ext cx="1095" cy="666"/>
              <a:chOff x="4920" y="3603"/>
              <a:chExt cx="688" cy="435"/>
            </a:xfrm>
          </p:grpSpPr>
          <p:sp>
            <p:nvSpPr>
              <p:cNvPr id="384036"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7"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8"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9"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4004" name="Line 15"/>
          <p:cNvSpPr>
            <a:spLocks noChangeShapeType="1"/>
          </p:cNvSpPr>
          <p:nvPr/>
        </p:nvSpPr>
        <p:spPr bwMode="auto">
          <a:xfrm flipV="1">
            <a:off x="5121275" y="4126738"/>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4005" name="Text Box 16"/>
          <p:cNvSpPr txBox="1">
            <a:spLocks noChangeArrowheads="1"/>
          </p:cNvSpPr>
          <p:nvPr/>
        </p:nvSpPr>
        <p:spPr bwMode="auto">
          <a:xfrm rot="-5400000">
            <a:off x="4140994" y="466569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sp>
        <p:nvSpPr>
          <p:cNvPr id="384006" name="Oval 17"/>
          <p:cNvSpPr>
            <a:spLocks noChangeArrowheads="1"/>
          </p:cNvSpPr>
          <p:nvPr/>
        </p:nvSpPr>
        <p:spPr bwMode="auto">
          <a:xfrm>
            <a:off x="4303713" y="3201226"/>
            <a:ext cx="4740275" cy="527050"/>
          </a:xfrm>
          <a:prstGeom prst="ellipse">
            <a:avLst/>
          </a:prstGeom>
          <a:noFill/>
          <a:ln w="38100">
            <a:solidFill>
              <a:schemeClr val="accent1"/>
            </a:solidFill>
            <a:round/>
            <a:headEnd/>
            <a:tailEnd/>
          </a:ln>
        </p:spPr>
        <p:txBody>
          <a:bodyPr anchor="ctr">
            <a:spAutoFit/>
          </a:bodyPr>
          <a:lstStyle/>
          <a:p>
            <a:endParaRPr lang="en-US"/>
          </a:p>
        </p:txBody>
      </p:sp>
      <p:sp>
        <p:nvSpPr>
          <p:cNvPr id="384007" name="Line 18"/>
          <p:cNvSpPr>
            <a:spLocks noChangeShapeType="1"/>
          </p:cNvSpPr>
          <p:nvPr/>
        </p:nvSpPr>
        <p:spPr bwMode="auto">
          <a:xfrm flipV="1">
            <a:off x="8705850" y="5712651"/>
            <a:ext cx="0" cy="419100"/>
          </a:xfrm>
          <a:prstGeom prst="line">
            <a:avLst/>
          </a:prstGeom>
          <a:noFill/>
          <a:ln w="38100">
            <a:solidFill>
              <a:schemeClr val="accent2"/>
            </a:solidFill>
            <a:round/>
            <a:headEnd/>
            <a:tailEnd type="triangle" w="med" len="med"/>
          </a:ln>
        </p:spPr>
        <p:txBody>
          <a:bodyPr wrap="none" anchor="ctr">
            <a:spAutoFit/>
          </a:bodyPr>
          <a:lstStyle/>
          <a:p>
            <a:endParaRPr lang="en-US"/>
          </a:p>
        </p:txBody>
      </p:sp>
      <p:sp>
        <p:nvSpPr>
          <p:cNvPr id="2010131" name="Text Box 19"/>
          <p:cNvSpPr txBox="1">
            <a:spLocks noChangeArrowheads="1"/>
          </p:cNvSpPr>
          <p:nvPr/>
        </p:nvSpPr>
        <p:spPr bwMode="auto">
          <a:xfrm rot="-5400000">
            <a:off x="8376444" y="6280182"/>
            <a:ext cx="676275" cy="366713"/>
          </a:xfrm>
          <a:prstGeom prst="rect">
            <a:avLst/>
          </a:prstGeom>
          <a:noFill/>
          <a:ln w="38100">
            <a:noFill/>
            <a:miter lim="800000"/>
            <a:headEnd/>
            <a:tailEnd/>
          </a:ln>
        </p:spPr>
        <p:txBody>
          <a:bodyPr wrap="none">
            <a:spAutoFit/>
          </a:bodyPr>
          <a:lstStyle/>
          <a:p>
            <a:pPr>
              <a:lnSpc>
                <a:spcPct val="90000"/>
              </a:lnSpc>
            </a:pPr>
            <a:r>
              <a:rPr lang="en-US" sz="2000" b="1">
                <a:solidFill>
                  <a:schemeClr val="accent2"/>
                </a:solidFill>
                <a:sym typeface="Symbol" pitchFamily="18" charset="2"/>
              </a:rPr>
              <a:t>7/2</a:t>
            </a:r>
            <a:endParaRPr lang="en-US" sz="2000" b="1">
              <a:solidFill>
                <a:schemeClr val="accent2"/>
              </a:solidFill>
            </a:endParaRPr>
          </a:p>
        </p:txBody>
      </p:sp>
      <p:grpSp>
        <p:nvGrpSpPr>
          <p:cNvPr id="5" name="Group 20"/>
          <p:cNvGrpSpPr>
            <a:grpSpLocks/>
          </p:cNvGrpSpPr>
          <p:nvPr/>
        </p:nvGrpSpPr>
        <p:grpSpPr bwMode="auto">
          <a:xfrm>
            <a:off x="7261225" y="5712651"/>
            <a:ext cx="366713" cy="947737"/>
            <a:chOff x="4171" y="1140"/>
            <a:chExt cx="231" cy="597"/>
          </a:xfrm>
        </p:grpSpPr>
        <p:sp>
          <p:nvSpPr>
            <p:cNvPr id="384031" name="Text Box 21"/>
            <p:cNvSpPr txBox="1">
              <a:spLocks noChangeArrowheads="1"/>
            </p:cNvSpPr>
            <p:nvPr/>
          </p:nvSpPr>
          <p:spPr bwMode="auto">
            <a:xfrm rot="-5400000">
              <a:off x="4118" y="1453"/>
              <a:ext cx="337"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endParaRPr lang="en-US" sz="2000" b="1">
                <a:solidFill>
                  <a:schemeClr val="accent1"/>
                </a:solidFill>
              </a:endParaRPr>
            </a:p>
          </p:txBody>
        </p:sp>
        <p:sp>
          <p:nvSpPr>
            <p:cNvPr id="384032" name="Line 22"/>
            <p:cNvSpPr>
              <a:spLocks noChangeShapeType="1"/>
            </p:cNvSpPr>
            <p:nvPr/>
          </p:nvSpPr>
          <p:spPr bwMode="auto">
            <a:xfrm flipV="1">
              <a:off x="4284"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6" name="Group 23"/>
          <p:cNvGrpSpPr>
            <a:grpSpLocks/>
          </p:cNvGrpSpPr>
          <p:nvPr/>
        </p:nvGrpSpPr>
        <p:grpSpPr bwMode="auto">
          <a:xfrm>
            <a:off x="7705725" y="5712651"/>
            <a:ext cx="366713" cy="1073150"/>
            <a:chOff x="4451" y="1140"/>
            <a:chExt cx="231" cy="676"/>
          </a:xfrm>
        </p:grpSpPr>
        <p:sp>
          <p:nvSpPr>
            <p:cNvPr id="384029" name="Text Box 24"/>
            <p:cNvSpPr txBox="1">
              <a:spLocks noChangeArrowheads="1"/>
            </p:cNvSpPr>
            <p:nvPr/>
          </p:nvSpPr>
          <p:spPr bwMode="auto">
            <a:xfrm rot="-5400000">
              <a:off x="4354" y="1487"/>
              <a:ext cx="426" cy="231"/>
            </a:xfrm>
            <a:prstGeom prst="rect">
              <a:avLst/>
            </a:prstGeom>
            <a:noFill/>
            <a:ln w="38100">
              <a:noFill/>
              <a:miter lim="800000"/>
              <a:headEnd/>
              <a:tailEnd/>
            </a:ln>
          </p:spPr>
          <p:txBody>
            <a:bodyPr>
              <a:spAutoFit/>
            </a:bodyPr>
            <a:lstStyle/>
            <a:p>
              <a:pPr>
                <a:lnSpc>
                  <a:spcPct val="90000"/>
                </a:lnSpc>
              </a:pPr>
              <a:r>
                <a:rPr lang="en-US" sz="2000" b="1">
                  <a:solidFill>
                    <a:schemeClr val="accent1"/>
                  </a:solidFill>
                  <a:sym typeface="Symbol" pitchFamily="18" charset="2"/>
                </a:rPr>
                <a:t>3/2</a:t>
              </a:r>
              <a:endParaRPr lang="en-US" sz="2000" b="1">
                <a:solidFill>
                  <a:schemeClr val="accent1"/>
                </a:solidFill>
              </a:endParaRPr>
            </a:p>
          </p:txBody>
        </p:sp>
        <p:sp>
          <p:nvSpPr>
            <p:cNvPr id="384030" name="Line 25"/>
            <p:cNvSpPr>
              <a:spLocks noChangeShapeType="1"/>
            </p:cNvSpPr>
            <p:nvPr/>
          </p:nvSpPr>
          <p:spPr bwMode="auto">
            <a:xfrm flipV="1">
              <a:off x="4548"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7" name="Group 26"/>
          <p:cNvGrpSpPr>
            <a:grpSpLocks/>
          </p:cNvGrpSpPr>
          <p:nvPr/>
        </p:nvGrpSpPr>
        <p:grpSpPr bwMode="auto">
          <a:xfrm>
            <a:off x="8120063" y="5712651"/>
            <a:ext cx="366712" cy="1089025"/>
            <a:chOff x="4712" y="1140"/>
            <a:chExt cx="231" cy="686"/>
          </a:xfrm>
        </p:grpSpPr>
        <p:sp>
          <p:nvSpPr>
            <p:cNvPr id="384027" name="Text Box 27"/>
            <p:cNvSpPr txBox="1">
              <a:spLocks noChangeArrowheads="1"/>
            </p:cNvSpPr>
            <p:nvPr/>
          </p:nvSpPr>
          <p:spPr bwMode="auto">
            <a:xfrm rot="-5400000">
              <a:off x="4615" y="1497"/>
              <a:ext cx="426"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5/2</a:t>
              </a:r>
              <a:endParaRPr lang="en-US" sz="2000" b="1">
                <a:solidFill>
                  <a:schemeClr val="accent1"/>
                </a:solidFill>
              </a:endParaRPr>
            </a:p>
          </p:txBody>
        </p:sp>
        <p:sp>
          <p:nvSpPr>
            <p:cNvPr id="384028" name="Line 28"/>
            <p:cNvSpPr>
              <a:spLocks noChangeShapeType="1"/>
            </p:cNvSpPr>
            <p:nvPr/>
          </p:nvSpPr>
          <p:spPr bwMode="auto">
            <a:xfrm flipV="1">
              <a:off x="4812"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2" name="AutoShape 29"/>
          <p:cNvSpPr>
            <a:spLocks noChangeArrowheads="1"/>
          </p:cNvSpPr>
          <p:nvPr/>
        </p:nvSpPr>
        <p:spPr bwMode="auto">
          <a:xfrm>
            <a:off x="0" y="3998913"/>
            <a:ext cx="4329113" cy="22510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4013" name="Text Box 30"/>
          <p:cNvSpPr txBox="1">
            <a:spLocks noChangeArrowheads="1"/>
          </p:cNvSpPr>
          <p:nvPr/>
        </p:nvSpPr>
        <p:spPr bwMode="auto">
          <a:xfrm>
            <a:off x="0" y="4225925"/>
            <a:ext cx="5070475" cy="1828800"/>
          </a:xfrm>
          <a:prstGeom prst="rect">
            <a:avLst/>
          </a:prstGeom>
          <a:noFill/>
          <a:ln w="38100">
            <a:noFill/>
            <a:miter lim="800000"/>
            <a:headEnd/>
            <a:tailEnd/>
          </a:ln>
        </p:spPr>
        <p:txBody>
          <a:bodyPr wrap="none">
            <a:spAutoFit/>
          </a:bodyPr>
          <a:lstStyle/>
          <a:p>
            <a:pPr defTabSz="280988">
              <a:lnSpc>
                <a:spcPct val="120000"/>
              </a:lnSpc>
            </a:pPr>
            <a:r>
              <a:rPr lang="en-US" sz="2000" b="1">
                <a:solidFill>
                  <a:schemeClr val="bg2"/>
                </a:solidFill>
                <a:sym typeface="Symbol" pitchFamily="18" charset="2"/>
              </a:rPr>
              <a:t>For Destructive Interference</a:t>
            </a:r>
          </a:p>
          <a:p>
            <a:pPr defTabSz="280988">
              <a:lnSpc>
                <a:spcPct val="120000"/>
              </a:lnSpc>
            </a:pPr>
            <a:r>
              <a:rPr lang="en-US" sz="9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1/2 , 3/2 , 5/2 , 7/2 , …</a:t>
            </a:r>
            <a:endParaRPr lang="en-US" sz="1000" b="1">
              <a:solidFill>
                <a:schemeClr val="bg2"/>
              </a:solidFill>
              <a:sym typeface="Symbol" pitchFamily="18" charset="2"/>
            </a:endParaRPr>
          </a:p>
          <a:p>
            <a:pPr defTabSz="280988">
              <a:lnSpc>
                <a:spcPct val="120000"/>
              </a:lnSpc>
            </a:pPr>
            <a:r>
              <a:rPr lang="en-US" sz="10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a:t>
            </a:r>
            <a:r>
              <a:rPr lang="en-US" b="1">
                <a:solidFill>
                  <a:schemeClr val="bg2"/>
                </a:solidFill>
                <a:sym typeface="Symbol" pitchFamily="18" charset="2"/>
              </a:rPr>
              <a:t>(m +</a:t>
            </a:r>
            <a:r>
              <a:rPr lang="en-US" sz="2800" b="1">
                <a:solidFill>
                  <a:schemeClr val="bg2"/>
                </a:solidFill>
                <a:sym typeface="Symbol" pitchFamily="18" charset="2"/>
              </a:rPr>
              <a:t> </a:t>
            </a:r>
            <a:r>
              <a:rPr lang="en-US" b="1">
                <a:solidFill>
                  <a:schemeClr val="bg2"/>
                </a:solidFill>
                <a:sym typeface="Symbol" pitchFamily="18" charset="2"/>
              </a:rPr>
              <a:t>1/2) </a:t>
            </a:r>
            <a:r>
              <a:rPr lang="en-US" sz="2800" b="1">
                <a:solidFill>
                  <a:schemeClr val="bg2"/>
                </a:solidFill>
                <a:sym typeface="Symbol" pitchFamily="18" charset="2"/>
              </a:rPr>
              <a:t></a:t>
            </a:r>
          </a:p>
        </p:txBody>
      </p:sp>
      <p:sp>
        <p:nvSpPr>
          <p:cNvPr id="384014" name="Line 31"/>
          <p:cNvSpPr>
            <a:spLocks noChangeShapeType="1"/>
          </p:cNvSpPr>
          <p:nvPr/>
        </p:nvSpPr>
        <p:spPr bwMode="auto">
          <a:xfrm>
            <a:off x="7177088" y="3942588"/>
            <a:ext cx="0" cy="1604963"/>
          </a:xfrm>
          <a:prstGeom prst="line">
            <a:avLst/>
          </a:prstGeom>
          <a:noFill/>
          <a:ln w="38100">
            <a:solidFill>
              <a:schemeClr val="accent1"/>
            </a:solidFill>
            <a:prstDash val="sysDot"/>
            <a:round/>
            <a:headEnd type="none" w="sm" len="sm"/>
            <a:tailEnd type="none" w="sm" len="sm"/>
          </a:ln>
        </p:spPr>
        <p:txBody>
          <a:bodyPr wrap="none" anchor="ctr"/>
          <a:lstStyle/>
          <a:p>
            <a:endParaRPr lang="en-US"/>
          </a:p>
        </p:txBody>
      </p:sp>
      <p:grpSp>
        <p:nvGrpSpPr>
          <p:cNvPr id="8" name="Group 32"/>
          <p:cNvGrpSpPr>
            <a:grpSpLocks/>
          </p:cNvGrpSpPr>
          <p:nvPr/>
        </p:nvGrpSpPr>
        <p:grpSpPr bwMode="auto">
          <a:xfrm rot="5400000">
            <a:off x="7289006" y="4008470"/>
            <a:ext cx="714375" cy="420688"/>
            <a:chOff x="3678" y="3614"/>
            <a:chExt cx="450" cy="265"/>
          </a:xfrm>
        </p:grpSpPr>
        <p:sp>
          <p:nvSpPr>
            <p:cNvPr id="384025" name="Text Box 33"/>
            <p:cNvSpPr txBox="1">
              <a:spLocks noChangeArrowheads="1"/>
            </p:cNvSpPr>
            <p:nvPr/>
          </p:nvSpPr>
          <p:spPr bwMode="auto">
            <a:xfrm rot="10800000" flipH="1" flipV="1">
              <a:off x="3678" y="3614"/>
              <a:ext cx="221" cy="265"/>
            </a:xfrm>
            <a:prstGeom prst="rect">
              <a:avLst/>
            </a:prstGeom>
            <a:noFill/>
            <a:ln w="38100">
              <a:noFill/>
              <a:miter lim="800000"/>
              <a:headEnd/>
              <a:tailEnd/>
            </a:ln>
          </p:spPr>
          <p:txBody>
            <a:bodyPr wrap="none">
              <a:spAutoFit/>
            </a:bodyPr>
            <a:lstStyle/>
            <a:p>
              <a:pPr>
                <a:lnSpc>
                  <a:spcPct val="90000"/>
                </a:lnSpc>
              </a:pPr>
              <a:r>
                <a:rPr lang="en-US" b="1">
                  <a:solidFill>
                    <a:schemeClr val="accent1"/>
                  </a:solidFill>
                  <a:sym typeface="Symbol" pitchFamily="18" charset="2"/>
                </a:rPr>
                <a:t></a:t>
              </a:r>
              <a:endParaRPr lang="en-US" sz="2000" b="1">
                <a:solidFill>
                  <a:schemeClr val="accent1"/>
                </a:solidFill>
              </a:endParaRPr>
            </a:p>
          </p:txBody>
        </p:sp>
        <p:sp>
          <p:nvSpPr>
            <p:cNvPr id="384026" name="Line 34"/>
            <p:cNvSpPr>
              <a:spLocks noChangeShapeType="1"/>
            </p:cNvSpPr>
            <p:nvPr/>
          </p:nvSpPr>
          <p:spPr bwMode="auto">
            <a:xfrm rot="16200000" flipH="1">
              <a:off x="3996" y="3622"/>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9" name="Group 35"/>
          <p:cNvGrpSpPr>
            <a:grpSpLocks/>
          </p:cNvGrpSpPr>
          <p:nvPr/>
        </p:nvGrpSpPr>
        <p:grpSpPr bwMode="auto">
          <a:xfrm rot="5400000">
            <a:off x="7619207" y="4148169"/>
            <a:ext cx="920750" cy="420687"/>
            <a:chOff x="2928" y="3818"/>
            <a:chExt cx="580" cy="265"/>
          </a:xfrm>
        </p:grpSpPr>
        <p:sp>
          <p:nvSpPr>
            <p:cNvPr id="384023" name="Text Box 36"/>
            <p:cNvSpPr txBox="1">
              <a:spLocks noChangeArrowheads="1"/>
            </p:cNvSpPr>
            <p:nvPr/>
          </p:nvSpPr>
          <p:spPr bwMode="auto">
            <a:xfrm rot="10800000" flipH="1" flipV="1">
              <a:off x="2928" y="3818"/>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r>
                <a:rPr lang="en-US" b="1">
                  <a:solidFill>
                    <a:schemeClr val="accent1"/>
                  </a:solidFill>
                  <a:sym typeface="Symbol" pitchFamily="18" charset="2"/>
                </a:rPr>
                <a:t></a:t>
              </a:r>
              <a:endParaRPr lang="en-US" sz="2000" b="1">
                <a:solidFill>
                  <a:schemeClr val="accent1"/>
                </a:solidFill>
              </a:endParaRPr>
            </a:p>
          </p:txBody>
        </p:sp>
        <p:sp>
          <p:nvSpPr>
            <p:cNvPr id="384024" name="Line 37"/>
            <p:cNvSpPr>
              <a:spLocks noChangeShapeType="1"/>
            </p:cNvSpPr>
            <p:nvPr/>
          </p:nvSpPr>
          <p:spPr bwMode="auto">
            <a:xfrm rot="16200000" flipH="1">
              <a:off x="3376" y="3827"/>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10" name="Group 38"/>
          <p:cNvGrpSpPr>
            <a:grpSpLocks/>
          </p:cNvGrpSpPr>
          <p:nvPr/>
        </p:nvGrpSpPr>
        <p:grpSpPr bwMode="auto">
          <a:xfrm rot="5400000">
            <a:off x="8052594" y="4448207"/>
            <a:ext cx="920750" cy="420688"/>
            <a:chOff x="3862" y="3889"/>
            <a:chExt cx="580" cy="265"/>
          </a:xfrm>
        </p:grpSpPr>
        <p:sp>
          <p:nvSpPr>
            <p:cNvPr id="384021" name="Text Box 39"/>
            <p:cNvSpPr txBox="1">
              <a:spLocks noChangeArrowheads="1"/>
            </p:cNvSpPr>
            <p:nvPr/>
          </p:nvSpPr>
          <p:spPr bwMode="auto">
            <a:xfrm rot="10800000" flipH="1" flipV="1">
              <a:off x="3862" y="3889"/>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3</a:t>
              </a:r>
              <a:r>
                <a:rPr lang="en-US" b="1">
                  <a:solidFill>
                    <a:schemeClr val="accent1"/>
                  </a:solidFill>
                  <a:sym typeface="Symbol" pitchFamily="18" charset="2"/>
                </a:rPr>
                <a:t></a:t>
              </a:r>
              <a:endParaRPr lang="en-US" sz="2000" b="1">
                <a:solidFill>
                  <a:schemeClr val="accent1"/>
                </a:solidFill>
              </a:endParaRPr>
            </a:p>
          </p:txBody>
        </p:sp>
        <p:sp>
          <p:nvSpPr>
            <p:cNvPr id="384022" name="Line 40"/>
            <p:cNvSpPr>
              <a:spLocks noChangeShapeType="1"/>
            </p:cNvSpPr>
            <p:nvPr/>
          </p:nvSpPr>
          <p:spPr bwMode="auto">
            <a:xfrm rot="16200000" flipH="1">
              <a:off x="4310" y="3898"/>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8" name="Text Box 41"/>
          <p:cNvSpPr txBox="1">
            <a:spLocks noChangeArrowheads="1"/>
          </p:cNvSpPr>
          <p:nvPr/>
        </p:nvSpPr>
        <p:spPr bwMode="auto">
          <a:xfrm>
            <a:off x="4630738" y="1140651"/>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10155" name="Rectangle 43"/>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4019" name="Rectangle 42"/>
          <p:cNvSpPr>
            <a:spLocks noGrp="1" noChangeArrowheads="1"/>
          </p:cNvSpPr>
          <p:nvPr>
            <p:ph idx="1"/>
          </p:nvPr>
        </p:nvSpPr>
        <p:spPr>
          <a:xfrm>
            <a:off x="0" y="1216025"/>
            <a:ext cx="4572000" cy="2390775"/>
          </a:xfrm>
          <a:noFill/>
        </p:spPr>
        <p:txBody>
          <a:bodyPr>
            <a:normAutofit fontScale="92500" lnSpcReduction="10000"/>
          </a:bodyPr>
          <a:lstStyle/>
          <a:p>
            <a:pPr marL="401638" indent="-401638">
              <a:lnSpc>
                <a:spcPct val="140000"/>
              </a:lnSpc>
              <a:buFont typeface="Monotype Sorts" pitchFamily="2" charset="2"/>
              <a:buNone/>
            </a:pPr>
            <a:r>
              <a:rPr lang="en-US" sz="2400" b="1" dirty="0"/>
              <a:t>	In a double-slit experiment, what </a:t>
            </a:r>
            <a:r>
              <a:rPr lang="en-US" sz="2400" b="1" i="1" dirty="0"/>
              <a:t>path difference</a:t>
            </a:r>
            <a:r>
              <a:rPr lang="en-US" sz="2400" b="1" dirty="0"/>
              <a:t>  have the waves from each slit traveled to give a minimum at the indicated position?</a:t>
            </a:r>
            <a:r>
              <a:rPr 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10131"/>
                                        </p:tgtEl>
                                        <p:attrNameLst>
                                          <p:attrName>style.visibility</p:attrName>
                                        </p:attrNameLst>
                                      </p:cBhvr>
                                      <p:to>
                                        <p:strVal val="visible"/>
                                      </p:to>
                                    </p:set>
                                    <p:anim calcmode="lin" valueType="num">
                                      <p:cBhvr additive="base">
                                        <p:cTn id="25" dur="500" fill="hold"/>
                                        <p:tgtEl>
                                          <p:spTgt spid="2010131"/>
                                        </p:tgtEl>
                                        <p:attrNameLst>
                                          <p:attrName>ppt_x</p:attrName>
                                        </p:attrNameLst>
                                      </p:cBhvr>
                                      <p:tavLst>
                                        <p:tav tm="0">
                                          <p:val>
                                            <p:strVal val="1+#ppt_w/2"/>
                                          </p:val>
                                        </p:tav>
                                        <p:tav tm="100000">
                                          <p:val>
                                            <p:strVal val="#ppt_x"/>
                                          </p:val>
                                        </p:tav>
                                      </p:tavLst>
                                    </p:anim>
                                    <p:anim calcmode="lin" valueType="num">
                                      <p:cBhvr additive="base">
                                        <p:cTn id="26" dur="500" fill="hold"/>
                                        <p:tgtEl>
                                          <p:spTgt spid="201013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0131"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Text Box 3"/>
          <p:cNvSpPr txBox="1">
            <a:spLocks noChangeArrowheads="1"/>
          </p:cNvSpPr>
          <p:nvPr/>
        </p:nvSpPr>
        <p:spPr bwMode="auto">
          <a:xfrm>
            <a:off x="5246688"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012164" name="Rectangle 4"/>
          <p:cNvSpPr>
            <a:spLocks noChangeArrowheads="1"/>
          </p:cNvSpPr>
          <p:nvPr/>
        </p:nvSpPr>
        <p:spPr bwMode="auto">
          <a:xfrm>
            <a:off x="0" y="148031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sz="2000" b="1" dirty="0"/>
              <a:t>	An interference pattern is seen from two slits.  Now cover one slit with </a:t>
            </a:r>
            <a:r>
              <a:rPr lang="en-US" sz="2000" b="1" dirty="0">
                <a:solidFill>
                  <a:schemeClr val="tx2"/>
                </a:solidFill>
              </a:rPr>
              <a:t>glass</a:t>
            </a:r>
            <a:r>
              <a:rPr lang="en-US" sz="2000" b="1" dirty="0"/>
              <a:t>,  introducing a </a:t>
            </a:r>
            <a:r>
              <a:rPr lang="en-US" sz="2000" b="1" i="1" u="sng" dirty="0">
                <a:solidFill>
                  <a:schemeClr val="accent2"/>
                </a:solidFill>
              </a:rPr>
              <a:t>phase difference  of 180</a:t>
            </a:r>
            <a:r>
              <a:rPr lang="en-US" sz="2000" b="1" i="1" dirty="0">
                <a:solidFill>
                  <a:schemeClr val="accent2"/>
                </a:solidFill>
              </a:rPr>
              <a:t>°  (1/2 wavelength)</a:t>
            </a:r>
            <a:r>
              <a:rPr lang="en-US" sz="2000"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sz="2000" b="1" dirty="0"/>
          </a:p>
        </p:txBody>
      </p:sp>
      <p:sp>
        <p:nvSpPr>
          <p:cNvPr id="385032" name="Rectangle 6"/>
          <p:cNvSpPr>
            <a:spLocks noChangeArrowheads="1"/>
          </p:cNvSpPr>
          <p:nvPr/>
        </p:nvSpPr>
        <p:spPr bwMode="auto">
          <a:xfrm>
            <a:off x="5740401"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385036" name="Picture 9"/>
          <p:cNvPicPr>
            <a:picLocks noChangeAspect="1" noChangeArrowheads="1"/>
          </p:cNvPicPr>
          <p:nvPr/>
        </p:nvPicPr>
        <p:blipFill>
          <a:blip r:embed="rId3" cstate="print">
            <a:lum bright="-30000" contrast="48000"/>
          </a:blip>
          <a:srcRect l="5534" t="8684" r="36778" b="6480"/>
          <a:stretch>
            <a:fillRect/>
          </a:stretch>
        </p:blipFill>
        <p:spPr bwMode="auto">
          <a:xfrm>
            <a:off x="4491038" y="3755327"/>
            <a:ext cx="4275138" cy="2819400"/>
          </a:xfrm>
          <a:prstGeom prst="rect">
            <a:avLst/>
          </a:prstGeom>
          <a:noFill/>
          <a:ln w="9525">
            <a:noFill/>
            <a:miter lim="800000"/>
            <a:headEnd type="none" w="sm" len="sm"/>
            <a:tailEnd type="none" w="sm" len="sm"/>
          </a:ln>
        </p:spPr>
      </p:pic>
      <p:sp>
        <p:nvSpPr>
          <p:cNvPr id="2012170" name="Text Box 10"/>
          <p:cNvSpPr txBox="1">
            <a:spLocks noChangeArrowheads="1"/>
          </p:cNvSpPr>
          <p:nvPr/>
        </p:nvSpPr>
        <p:spPr bwMode="auto">
          <a:xfrm>
            <a:off x="4557713"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012171" name="Text Box 11"/>
          <p:cNvSpPr txBox="1">
            <a:spLocks noChangeArrowheads="1"/>
          </p:cNvSpPr>
          <p:nvPr/>
        </p:nvSpPr>
        <p:spPr bwMode="auto">
          <a:xfrm>
            <a:off x="4591876"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385035" name="Line 12"/>
          <p:cNvSpPr>
            <a:spLocks noChangeShapeType="1"/>
          </p:cNvSpPr>
          <p:nvPr/>
        </p:nvSpPr>
        <p:spPr bwMode="auto">
          <a:xfrm>
            <a:off x="2513013" y="3699764"/>
            <a:ext cx="3141663" cy="1992313"/>
          </a:xfrm>
          <a:prstGeom prst="line">
            <a:avLst/>
          </a:prstGeom>
          <a:noFill/>
          <a:ln w="57150">
            <a:solidFill>
              <a:schemeClr val="tx1">
                <a:lumMod val="65000"/>
                <a:lumOff val="35000"/>
              </a:schemeClr>
            </a:solidFill>
            <a:round/>
            <a:headEnd type="none" w="sm" len="sm"/>
            <a:tailEnd type="triangle" w="sm" len="sm"/>
          </a:ln>
        </p:spPr>
        <p:txBody>
          <a:bodyPr wrap="none" anchor="ctr"/>
          <a:lstStyle/>
          <a:p>
            <a:endParaRPr lang="en-US"/>
          </a:p>
        </p:txBody>
      </p:sp>
      <p:sp>
        <p:nvSpPr>
          <p:cNvPr id="2012173" name="Rectangle 13"/>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a:solidFill>
                  <a:schemeClr val="tx2"/>
                </a:solidFill>
                <a:effectLst>
                  <a:outerShdw blurRad="38100" dist="38100" dir="2700000" algn="tl">
                    <a:srgbClr val="000000"/>
                  </a:outerShdw>
                </a:effectLst>
              </a:rPr>
              <a:t>ConcepTest 24.5	</a:t>
            </a:r>
            <a:r>
              <a:rPr lang="en-US" sz="2800" b="1">
                <a:solidFill>
                  <a:schemeClr val="accent2"/>
                </a:solidFill>
                <a:effectLst>
                  <a:outerShdw blurRad="38100" dist="38100" dir="2700000" algn="tl">
                    <a:srgbClr val="000000"/>
                  </a:outerShdw>
                </a:effectLst>
              </a:rPr>
              <a:t>Interference Pattern</a:t>
            </a:r>
          </a:p>
        </p:txBody>
      </p:sp>
      <p:sp>
        <p:nvSpPr>
          <p:cNvPr id="385031" name="Rectangle 14"/>
          <p:cNvSpPr>
            <a:spLocks noChangeArrowheads="1"/>
          </p:cNvSpPr>
          <p:nvPr/>
        </p:nvSpPr>
        <p:spPr bwMode="auto">
          <a:xfrm>
            <a:off x="5715000"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AutoShape 2"/>
          <p:cNvSpPr>
            <a:spLocks noChangeArrowheads="1"/>
          </p:cNvSpPr>
          <p:nvPr/>
        </p:nvSpPr>
        <p:spPr bwMode="auto">
          <a:xfrm>
            <a:off x="0" y="3282950"/>
            <a:ext cx="4614863" cy="29749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14211" name="Rectangle 3"/>
          <p:cNvSpPr>
            <a:spLocks noChangeArrowheads="1"/>
          </p:cNvSpPr>
          <p:nvPr/>
        </p:nvSpPr>
        <p:spPr bwMode="auto">
          <a:xfrm>
            <a:off x="0" y="3330575"/>
            <a:ext cx="4613275" cy="2870200"/>
          </a:xfrm>
          <a:prstGeom prst="rect">
            <a:avLst/>
          </a:prstGeom>
          <a:noFill/>
          <a:ln w="9525">
            <a:noFill/>
            <a:miter lim="800000"/>
            <a:headEnd/>
            <a:tailEnd/>
          </a:ln>
          <a:effectLst/>
        </p:spPr>
        <p:txBody>
          <a:bodyPr lIns="92075" tIns="46038" rIns="92075" bIns="46038">
            <a:spAutoFit/>
          </a:bodyPr>
          <a:lstStyle/>
          <a:p>
            <a:pPr marL="285750" indent="-285750">
              <a:lnSpc>
                <a:spcPct val="130000"/>
              </a:lnSpc>
              <a:spcBef>
                <a:spcPct val="50000"/>
              </a:spcBef>
              <a:defRPr/>
            </a:pPr>
            <a:r>
              <a:rPr lang="en-US" sz="2000" b="1">
                <a:solidFill>
                  <a:schemeClr val="bg2"/>
                </a:solidFill>
              </a:rPr>
              <a:t>    If the waves originating from the two slits have a </a:t>
            </a:r>
            <a:r>
              <a:rPr lang="en-US" sz="2000" b="1">
                <a:solidFill>
                  <a:srgbClr val="FF0000"/>
                </a:solidFill>
                <a:effectLst>
                  <a:outerShdw blurRad="38100" dist="38100" dir="2700000" algn="tl">
                    <a:srgbClr val="000000"/>
                  </a:outerShdw>
                </a:effectLst>
              </a:rPr>
              <a:t>phase difference of 180°</a:t>
            </a:r>
            <a:r>
              <a:rPr lang="en-US" sz="2000" b="1">
                <a:solidFill>
                  <a:schemeClr val="bg2"/>
                </a:solidFill>
                <a:effectLst>
                  <a:outerShdw blurRad="38100" dist="38100" dir="2700000" algn="tl">
                    <a:srgbClr val="000000"/>
                  </a:outerShdw>
                </a:effectLst>
              </a:rPr>
              <a:t> </a:t>
            </a:r>
            <a:r>
              <a:rPr lang="en-US" sz="2000" b="1">
                <a:solidFill>
                  <a:schemeClr val="bg2"/>
                </a:solidFill>
              </a:rPr>
              <a:t>when they start off, the central spot will now be </a:t>
            </a:r>
            <a:r>
              <a:rPr lang="en-US" sz="2000" b="1">
                <a:solidFill>
                  <a:srgbClr val="FF0000"/>
                </a:solidFill>
                <a:effectLst>
                  <a:outerShdw blurRad="38100" dist="38100" dir="2700000" algn="tl">
                    <a:srgbClr val="000000"/>
                  </a:outerShdw>
                </a:effectLst>
              </a:rPr>
              <a:t>dark</a:t>
            </a:r>
            <a:r>
              <a:rPr lang="en-US" sz="2000" b="1">
                <a:solidFill>
                  <a:schemeClr val="bg2"/>
                </a:solidFill>
              </a:rPr>
              <a:t> !!     To the left and the right, there will be bright spots.  Thus, </a:t>
            </a:r>
            <a:r>
              <a:rPr lang="en-US" sz="2000" b="1">
                <a:solidFill>
                  <a:srgbClr val="0066FF"/>
                </a:solidFill>
                <a:effectLst>
                  <a:outerShdw blurRad="38100" dist="38100" dir="2700000" algn="tl">
                    <a:srgbClr val="000000"/>
                  </a:outerShdw>
                </a:effectLst>
              </a:rPr>
              <a:t>bright and dark spots are interchanged</a:t>
            </a:r>
            <a:r>
              <a:rPr lang="en-US" sz="2000" b="1">
                <a:solidFill>
                  <a:schemeClr val="bg2"/>
                </a:solidFill>
              </a:rPr>
              <a:t>.  </a:t>
            </a:r>
          </a:p>
        </p:txBody>
      </p:sp>
      <p:sp>
        <p:nvSpPr>
          <p:cNvPr id="386054" name="Line 6"/>
          <p:cNvSpPr>
            <a:spLocks noChangeShapeType="1"/>
          </p:cNvSpPr>
          <p:nvPr/>
        </p:nvSpPr>
        <p:spPr bwMode="auto">
          <a:xfrm>
            <a:off x="7764463" y="3727450"/>
            <a:ext cx="795337" cy="677863"/>
          </a:xfrm>
          <a:prstGeom prst="line">
            <a:avLst/>
          </a:prstGeom>
          <a:noFill/>
          <a:ln w="9525">
            <a:solidFill>
              <a:schemeClr val="bg1"/>
            </a:solidFill>
            <a:round/>
            <a:headEnd/>
            <a:tailEnd/>
          </a:ln>
        </p:spPr>
        <p:txBody>
          <a:bodyPr anchor="ctr">
            <a:spAutoFit/>
          </a:bodyPr>
          <a:lstStyle/>
          <a:p>
            <a:endParaRPr lang="en-US"/>
          </a:p>
        </p:txBody>
      </p:sp>
      <p:sp>
        <p:nvSpPr>
          <p:cNvPr id="386055" name="Line 7"/>
          <p:cNvSpPr>
            <a:spLocks noChangeShapeType="1"/>
          </p:cNvSpPr>
          <p:nvPr/>
        </p:nvSpPr>
        <p:spPr bwMode="auto">
          <a:xfrm flipH="1">
            <a:off x="7947025" y="4656138"/>
            <a:ext cx="598488" cy="515937"/>
          </a:xfrm>
          <a:prstGeom prst="line">
            <a:avLst/>
          </a:prstGeom>
          <a:noFill/>
          <a:ln w="9525">
            <a:solidFill>
              <a:schemeClr val="bg1"/>
            </a:solidFill>
            <a:round/>
            <a:headEnd/>
            <a:tailEnd/>
          </a:ln>
        </p:spPr>
        <p:txBody>
          <a:bodyPr wrap="none" anchor="ctr">
            <a:spAutoFit/>
          </a:bodyPr>
          <a:lstStyle/>
          <a:p>
            <a:endParaRPr lang="en-US"/>
          </a:p>
        </p:txBody>
      </p:sp>
      <p:sp>
        <p:nvSpPr>
          <p:cNvPr id="2014223" name="Rectangle 15"/>
          <p:cNvSpPr>
            <a:spLocks noChangeArrowheads="1"/>
          </p:cNvSpPr>
          <p:nvPr/>
        </p:nvSpPr>
        <p:spPr bwMode="auto">
          <a:xfrm>
            <a:off x="0" y="112725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b="1" dirty="0"/>
              <a:t>	An interference pattern is seen from two slits.  Now cover one slit with </a:t>
            </a:r>
            <a:r>
              <a:rPr lang="en-US" b="1" dirty="0">
                <a:solidFill>
                  <a:schemeClr val="tx2"/>
                </a:solidFill>
              </a:rPr>
              <a:t>glass</a:t>
            </a:r>
            <a:r>
              <a:rPr lang="en-US" b="1" dirty="0"/>
              <a:t>,  introducing a </a:t>
            </a:r>
            <a:r>
              <a:rPr lang="en-US" b="1" i="1" u="sng" dirty="0">
                <a:solidFill>
                  <a:schemeClr val="accent2"/>
                </a:solidFill>
              </a:rPr>
              <a:t>phase difference  of 180</a:t>
            </a:r>
            <a:r>
              <a:rPr lang="en-US" b="1" i="1" dirty="0">
                <a:solidFill>
                  <a:schemeClr val="accent2"/>
                </a:solidFill>
              </a:rPr>
              <a:t>°  (1/2 wavelength)</a:t>
            </a:r>
            <a:r>
              <a:rPr lang="en-US"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b="1" dirty="0"/>
          </a:p>
        </p:txBody>
      </p:sp>
      <p:sp>
        <p:nvSpPr>
          <p:cNvPr id="2014224" name="Rectangle 16"/>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dirty="0" err="1">
                <a:solidFill>
                  <a:schemeClr val="tx2"/>
                </a:solidFill>
                <a:effectLst>
                  <a:outerShdw blurRad="38100" dist="38100" dir="2700000" algn="tl">
                    <a:srgbClr val="000000"/>
                  </a:outerShdw>
                </a:effectLst>
              </a:rPr>
              <a:t>ConcepTest</a:t>
            </a:r>
            <a:r>
              <a:rPr lang="en-US" sz="2800" b="1" i="1" dirty="0">
                <a:solidFill>
                  <a:schemeClr val="tx2"/>
                </a:solidFill>
                <a:effectLst>
                  <a:outerShdw blurRad="38100" dist="38100" dir="2700000" algn="tl">
                    <a:srgbClr val="000000"/>
                  </a:outerShdw>
                </a:effectLst>
              </a:rPr>
              <a:t> 24.5	</a:t>
            </a:r>
            <a:r>
              <a:rPr lang="en-US" sz="2800" b="1" dirty="0">
                <a:solidFill>
                  <a:schemeClr val="accent2"/>
                </a:solidFill>
                <a:effectLst>
                  <a:outerShdw blurRad="38100" dist="38100" dir="2700000" algn="tl">
                    <a:srgbClr val="000000"/>
                  </a:outerShdw>
                </a:effectLst>
              </a:rPr>
              <a:t>Interference Pattern</a:t>
            </a:r>
          </a:p>
        </p:txBody>
      </p:sp>
      <p:sp>
        <p:nvSpPr>
          <p:cNvPr id="24" name="Text Box 3"/>
          <p:cNvSpPr txBox="1">
            <a:spLocks noChangeArrowheads="1"/>
          </p:cNvSpPr>
          <p:nvPr/>
        </p:nvSpPr>
        <p:spPr bwMode="auto">
          <a:xfrm>
            <a:off x="5356416"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5" name="Rectangle 6"/>
          <p:cNvSpPr>
            <a:spLocks noChangeArrowheads="1"/>
          </p:cNvSpPr>
          <p:nvPr/>
        </p:nvSpPr>
        <p:spPr bwMode="auto">
          <a:xfrm>
            <a:off x="5850129"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26" name="Picture 9"/>
          <p:cNvPicPr>
            <a:picLocks noChangeAspect="1" noChangeArrowheads="1"/>
          </p:cNvPicPr>
          <p:nvPr/>
        </p:nvPicPr>
        <p:blipFill>
          <a:blip r:embed="rId3" cstate="print">
            <a:lum bright="-30000" contrast="48000"/>
          </a:blip>
          <a:srcRect l="5534" t="8684" r="36778" b="6480"/>
          <a:stretch>
            <a:fillRect/>
          </a:stretch>
        </p:blipFill>
        <p:spPr bwMode="auto">
          <a:xfrm>
            <a:off x="4600766" y="3755327"/>
            <a:ext cx="4275138" cy="2819400"/>
          </a:xfrm>
          <a:prstGeom prst="rect">
            <a:avLst/>
          </a:prstGeom>
          <a:noFill/>
          <a:ln w="9525">
            <a:noFill/>
            <a:miter lim="800000"/>
            <a:headEnd type="none" w="sm" len="sm"/>
            <a:tailEnd type="none" w="sm" len="sm"/>
          </a:ln>
        </p:spPr>
      </p:pic>
      <p:sp>
        <p:nvSpPr>
          <p:cNvPr id="27" name="Text Box 10"/>
          <p:cNvSpPr txBox="1">
            <a:spLocks noChangeArrowheads="1"/>
          </p:cNvSpPr>
          <p:nvPr/>
        </p:nvSpPr>
        <p:spPr bwMode="auto">
          <a:xfrm>
            <a:off x="4667441"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8" name="Text Box 11"/>
          <p:cNvSpPr txBox="1">
            <a:spLocks noChangeArrowheads="1"/>
          </p:cNvSpPr>
          <p:nvPr/>
        </p:nvSpPr>
        <p:spPr bwMode="auto">
          <a:xfrm>
            <a:off x="4701604"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29" name="Rectangle 14"/>
          <p:cNvSpPr>
            <a:spLocks noChangeArrowheads="1"/>
          </p:cNvSpPr>
          <p:nvPr/>
        </p:nvSpPr>
        <p:spPr bwMode="auto">
          <a:xfrm>
            <a:off x="5824728"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
        <p:nvSpPr>
          <p:cNvPr id="30" name="Oval 29"/>
          <p:cNvSpPr/>
          <p:nvPr/>
        </p:nvSpPr>
        <p:spPr>
          <a:xfrm>
            <a:off x="5193792" y="1773936"/>
            <a:ext cx="3602736" cy="124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4225" name="Text Box 17"/>
          <p:cNvSpPr txBox="1">
            <a:spLocks noChangeArrowheads="1"/>
          </p:cNvSpPr>
          <p:nvPr/>
        </p:nvSpPr>
        <p:spPr bwMode="auto">
          <a:xfrm>
            <a:off x="368300" y="6440488"/>
            <a:ext cx="7500938"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dirty="0">
                <a:solidFill>
                  <a:srgbClr val="000000"/>
                </a:solidFill>
                <a:effectLst>
                  <a:outerShdw blurRad="38100" dist="38100" dir="2700000" algn="tl">
                    <a:srgbClr val="FFFFFF"/>
                  </a:outerShdw>
                </a:effectLst>
              </a:rPr>
              <a:t>Follow-up:</a:t>
            </a:r>
            <a:r>
              <a:rPr lang="en-US" sz="2000" b="1" dirty="0">
                <a:effectLst>
                  <a:outerShdw blurRad="38100" dist="38100" dir="2700000" algn="tl">
                    <a:srgbClr val="000000"/>
                  </a:outerShdw>
                </a:effectLst>
              </a:rPr>
              <a:t>  </a:t>
            </a:r>
            <a:r>
              <a:rPr lang="en-US" sz="2000" b="1" dirty="0"/>
              <a:t>What happens when the phase difference is 90</a:t>
            </a:r>
            <a:r>
              <a:rPr lang="en-US" sz="2000" b="1" i="1" dirty="0">
                <a:solidFill>
                  <a:schemeClr val="accent2"/>
                </a:solidFill>
                <a:effectLst>
                  <a:outerShdw blurRad="38100" dist="38100" dir="2700000" algn="tl">
                    <a:srgbClr val="000000"/>
                  </a:outerShdw>
                </a:effectLst>
              </a:rPr>
              <a:t>°</a:t>
            </a:r>
            <a:r>
              <a:rPr lang="en-US" sz="2000" b="1"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7042" name="Rectangle 2"/>
          <p:cNvSpPr>
            <a:spLocks noGrp="1" noChangeArrowheads="1"/>
          </p:cNvSpPr>
          <p:nvPr>
            <p:ph type="title"/>
          </p:nvPr>
        </p:nvSpPr>
        <p:spPr>
          <a:xfrm>
            <a:off x="1600200" y="-152400"/>
            <a:ext cx="6477000" cy="1143000"/>
          </a:xfrm>
        </p:spPr>
        <p:txBody>
          <a:bodyPr/>
          <a:lstStyle/>
          <a:p>
            <a:r>
              <a:rPr lang="en-US" sz="3200"/>
              <a:t>Modern Scriptural Comments on Nature of Light</a:t>
            </a:r>
          </a:p>
        </p:txBody>
      </p:sp>
      <p:sp>
        <p:nvSpPr>
          <p:cNvPr id="87043" name="Rectangle 3"/>
          <p:cNvSpPr>
            <a:spLocks noGrp="1" noChangeArrowheads="1"/>
          </p:cNvSpPr>
          <p:nvPr>
            <p:ph type="body" idx="1"/>
          </p:nvPr>
        </p:nvSpPr>
        <p:spPr/>
        <p:txBody>
          <a:bodyPr>
            <a:normAutofit lnSpcReduction="10000"/>
          </a:bodyPr>
          <a:lstStyle/>
          <a:p>
            <a:pPr>
              <a:lnSpc>
                <a:spcPct val="80000"/>
              </a:lnSpc>
            </a:pPr>
            <a:r>
              <a:rPr lang="en-US" sz="2000"/>
              <a:t> In December of 1832 Joseph Smith received another revelation that says in part:</a:t>
            </a:r>
          </a:p>
          <a:p>
            <a:pPr lvl="1">
              <a:lnSpc>
                <a:spcPct val="80000"/>
              </a:lnSpc>
            </a:pPr>
            <a:r>
              <a:rPr lang="en-US" sz="1800"/>
              <a:t>This Comforter is the promise which I give unto you of eternal life, even the glory of the celestial kingdom; which glory is that of the church of the Firstborn, even of God, the holiest of all, through Jesus Christ his Son---He that ascended up on high, as also he descended below all things, in that he comprehended all things, that he might be in all and through all things, the light of truth; which truth shineth. </a:t>
            </a:r>
            <a:r>
              <a:rPr lang="en-US" sz="1800" i="1">
                <a:solidFill>
                  <a:srgbClr val="3366FF"/>
                </a:solidFill>
              </a:rPr>
              <a:t>This is the light of Christ. As also he is in the sun, and the light of the sun, and the power thereof by which it was made. As also he is in the moon, and is the light of the moon, and the power thereof by which it was made; as also the light of the stars, and the power thereof by which they were made; and the earth also, and the power thereof, even the earth upon which you astand. And the light which shineth, which giveth you light, is through him who enlighteneth your eyes, which is the same light that quickeneth your understandings; which light proceedeth forth from the presence of God to fill the immensity of space---the light which is in all things, which giveth life to all things, which is the law by which all things are governed,</a:t>
            </a:r>
            <a:r>
              <a:rPr lang="en-US" sz="1800">
                <a:solidFill>
                  <a:srgbClr val="3366FF"/>
                </a:solidFill>
              </a:rPr>
              <a:t> even the power of God who sitteth upon his throne</a:t>
            </a:r>
            <a:r>
              <a:rPr lang="en-US" sz="1800"/>
              <a:t>, who is in the bosom of eternity, who is in the midst of all things. (D&amp;C 88:5-12 emphasis added)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7170" name="Rectangle 2"/>
          <p:cNvSpPr>
            <a:spLocks noGrp="1" noChangeArrowheads="1"/>
          </p:cNvSpPr>
          <p:nvPr>
            <p:ph type="title"/>
          </p:nvPr>
        </p:nvSpPr>
        <p:spPr/>
        <p:txBody>
          <a:bodyPr/>
          <a:lstStyle/>
          <a:p>
            <a:r>
              <a:rPr lang="en-US" sz="3200"/>
              <a:t>More Confirmation of Wave Nature</a:t>
            </a:r>
          </a:p>
        </p:txBody>
      </p:sp>
      <p:sp>
        <p:nvSpPr>
          <p:cNvPr id="7171" name="Rectangle 3"/>
          <p:cNvSpPr>
            <a:spLocks noGrp="1" noChangeArrowheads="1"/>
          </p:cNvSpPr>
          <p:nvPr>
            <p:ph type="body" idx="1"/>
          </p:nvPr>
        </p:nvSpPr>
        <p:spPr/>
        <p:txBody>
          <a:bodyPr/>
          <a:lstStyle/>
          <a:p>
            <a:r>
              <a:rPr lang="en-US"/>
              <a:t>During the nineteenth century, other developments led to the general acceptance of the wave theory of light</a:t>
            </a:r>
          </a:p>
          <a:p>
            <a:r>
              <a:rPr lang="en-US"/>
              <a:t>Maxwell asserted that light was a form of high-frequency electromagnetic wave</a:t>
            </a:r>
          </a:p>
          <a:p>
            <a:r>
              <a:rPr lang="en-US"/>
              <a:t>Hertz confirmed Maxwell’s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194" name="Rectangle 2"/>
          <p:cNvSpPr>
            <a:spLocks noGrp="1" noChangeArrowheads="1"/>
          </p:cNvSpPr>
          <p:nvPr>
            <p:ph type="title"/>
          </p:nvPr>
        </p:nvSpPr>
        <p:spPr/>
        <p:txBody>
          <a:bodyPr/>
          <a:lstStyle/>
          <a:p>
            <a:r>
              <a:rPr lang="en-US"/>
              <a:t>Particle Nature</a:t>
            </a:r>
          </a:p>
        </p:txBody>
      </p:sp>
      <p:sp>
        <p:nvSpPr>
          <p:cNvPr id="8195" name="Rectangle 3"/>
          <p:cNvSpPr>
            <a:spLocks noGrp="1" noChangeArrowheads="1"/>
          </p:cNvSpPr>
          <p:nvPr>
            <p:ph type="body" idx="1"/>
          </p:nvPr>
        </p:nvSpPr>
        <p:spPr/>
        <p:txBody>
          <a:bodyPr/>
          <a:lstStyle/>
          <a:p>
            <a:pPr>
              <a:lnSpc>
                <a:spcPct val="90000"/>
              </a:lnSpc>
            </a:pPr>
            <a:r>
              <a:rPr lang="en-US"/>
              <a:t>Some experiments could not be explained by the wave nature of light</a:t>
            </a:r>
          </a:p>
          <a:p>
            <a:pPr>
              <a:lnSpc>
                <a:spcPct val="90000"/>
              </a:lnSpc>
            </a:pPr>
            <a:r>
              <a:rPr lang="en-US"/>
              <a:t>The photoelectric effect was a major phenomenon not explained by waves</a:t>
            </a:r>
          </a:p>
          <a:p>
            <a:pPr lvl="1">
              <a:lnSpc>
                <a:spcPct val="90000"/>
              </a:lnSpc>
            </a:pPr>
            <a:r>
              <a:rPr lang="en-US"/>
              <a:t>When light strikes a metal surface, electrons are sometimes ejected from the surface</a:t>
            </a:r>
          </a:p>
          <a:p>
            <a:pPr lvl="1">
              <a:lnSpc>
                <a:spcPct val="90000"/>
              </a:lnSpc>
            </a:pPr>
            <a:r>
              <a:rPr lang="en-US"/>
              <a:t>The kinetic energy of the ejected electron is independent of the frequency of the light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rot="16200000">
            <a:off x="4285371" y="-435517"/>
            <a:ext cx="3124200" cy="5334000"/>
          </a:xfrm>
          <a:prstGeom prst="can">
            <a:avLst>
              <a:gd name="adj" fmla="val 1374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86"/>
          <p:cNvGrpSpPr/>
          <p:nvPr/>
        </p:nvGrpSpPr>
        <p:grpSpPr>
          <a:xfrm>
            <a:off x="5866228" y="2054989"/>
            <a:ext cx="1831058" cy="350199"/>
            <a:chOff x="1228054" y="3000375"/>
            <a:chExt cx="1831058" cy="736334"/>
          </a:xfrm>
        </p:grpSpPr>
        <p:grpSp>
          <p:nvGrpSpPr>
            <p:cNvPr id="3" name="Group 385"/>
            <p:cNvGrpSpPr/>
            <p:nvPr/>
          </p:nvGrpSpPr>
          <p:grpSpPr>
            <a:xfrm>
              <a:off x="1228054" y="3003284"/>
              <a:ext cx="915988" cy="733425"/>
              <a:chOff x="1228054" y="3003284"/>
              <a:chExt cx="915988" cy="733425"/>
            </a:xfrm>
          </p:grpSpPr>
          <p:sp>
            <p:nvSpPr>
              <p:cNvPr id="197"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386"/>
            <p:cNvGrpSpPr/>
            <p:nvPr/>
          </p:nvGrpSpPr>
          <p:grpSpPr>
            <a:xfrm flipV="1">
              <a:off x="2143124" y="3000375"/>
              <a:ext cx="915988" cy="733425"/>
              <a:chOff x="1228054" y="3003284"/>
              <a:chExt cx="915988" cy="733425"/>
            </a:xfrm>
          </p:grpSpPr>
          <p:sp>
            <p:nvSpPr>
              <p:cNvPr id="388"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8"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0"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1"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2"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3"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4"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5"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6"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7"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8"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9"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0"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1"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2"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3"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4"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5"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6"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7"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8"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9"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0"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1"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2"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3"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4"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5"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6"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7"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8"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9"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0"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1"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2"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3"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4"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5"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6"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7"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8"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9"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0"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1"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2"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3"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4"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5"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6"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7"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8"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9"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0"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1"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2"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3"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5"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6"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7"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8"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0"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1"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2"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3"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4"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5"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6"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7"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8"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9"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0"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1"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2"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3"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4"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5"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6"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7"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8"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9"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0"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1"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2"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3"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4"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5"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6"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688"/>
          <p:cNvGrpSpPr/>
          <p:nvPr/>
        </p:nvGrpSpPr>
        <p:grpSpPr>
          <a:xfrm>
            <a:off x="4032738" y="2045381"/>
            <a:ext cx="1831058" cy="350199"/>
            <a:chOff x="1228054" y="3000375"/>
            <a:chExt cx="1831058" cy="736334"/>
          </a:xfrm>
        </p:grpSpPr>
        <p:grpSp>
          <p:nvGrpSpPr>
            <p:cNvPr id="7" name="Group 385"/>
            <p:cNvGrpSpPr/>
            <p:nvPr/>
          </p:nvGrpSpPr>
          <p:grpSpPr>
            <a:xfrm>
              <a:off x="1228054" y="3003284"/>
              <a:ext cx="915988" cy="733425"/>
              <a:chOff x="1228054" y="3003284"/>
              <a:chExt cx="915988" cy="733425"/>
            </a:xfrm>
          </p:grpSpPr>
          <p:sp>
            <p:nvSpPr>
              <p:cNvPr id="7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386"/>
            <p:cNvGrpSpPr/>
            <p:nvPr/>
          </p:nvGrpSpPr>
          <p:grpSpPr>
            <a:xfrm flipV="1">
              <a:off x="2143124" y="3000375"/>
              <a:ext cx="915988" cy="733425"/>
              <a:chOff x="1228054" y="3003284"/>
              <a:chExt cx="915988" cy="733425"/>
            </a:xfrm>
          </p:grpSpPr>
          <p:sp>
            <p:nvSpPr>
              <p:cNvPr id="69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1" name="Oval 890"/>
          <p:cNvSpPr/>
          <p:nvPr/>
        </p:nvSpPr>
        <p:spPr>
          <a:xfrm>
            <a:off x="8088923" y="661177"/>
            <a:ext cx="407963" cy="3108960"/>
          </a:xfrm>
          <a:prstGeom prst="ellipse">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Can 891"/>
          <p:cNvSpPr/>
          <p:nvPr/>
        </p:nvSpPr>
        <p:spPr>
          <a:xfrm rot="16200000" flipH="1">
            <a:off x="6727881" y="2064437"/>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3" name="Cube 892"/>
          <p:cNvSpPr/>
          <p:nvPr/>
        </p:nvSpPr>
        <p:spPr>
          <a:xfrm flipH="1">
            <a:off x="3886200" y="5190977"/>
            <a:ext cx="3352800" cy="1336430"/>
          </a:xfrm>
          <a:prstGeom prst="cube">
            <a:avLst>
              <a:gd name="adj" fmla="val 21742"/>
            </a:avLst>
          </a:prstGeom>
          <a:solidFill>
            <a:schemeClr val="accent2"/>
          </a:solidFill>
          <a:ln>
            <a:solidFill>
              <a:schemeClr val="tx1"/>
            </a:solidFill>
          </a:ln>
          <a:scene3d>
            <a:camera prst="orthographicFront">
              <a:rot lat="0" lon="18899957"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 Battery</a:t>
            </a:r>
          </a:p>
        </p:txBody>
      </p:sp>
      <p:sp>
        <p:nvSpPr>
          <p:cNvPr id="894" name="Can 893"/>
          <p:cNvSpPr/>
          <p:nvPr/>
        </p:nvSpPr>
        <p:spPr>
          <a:xfrm>
            <a:off x="4979961" y="5120638"/>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5" name="Can 894"/>
          <p:cNvSpPr/>
          <p:nvPr/>
        </p:nvSpPr>
        <p:spPr>
          <a:xfrm>
            <a:off x="6018626" y="5146429"/>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6" name="Can 895"/>
          <p:cNvSpPr/>
          <p:nvPr/>
        </p:nvSpPr>
        <p:spPr>
          <a:xfrm rot="16200000" flipH="1">
            <a:off x="3067934" y="2048026"/>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7" name="Oval 896"/>
          <p:cNvSpPr/>
          <p:nvPr/>
        </p:nvSpPr>
        <p:spPr>
          <a:xfrm>
            <a:off x="3981156" y="1969477"/>
            <a:ext cx="56271" cy="5908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487"/>
          <p:cNvGrpSpPr/>
          <p:nvPr/>
        </p:nvGrpSpPr>
        <p:grpSpPr>
          <a:xfrm>
            <a:off x="2192217" y="2053874"/>
            <a:ext cx="1831058" cy="350199"/>
            <a:chOff x="1228054" y="3000375"/>
            <a:chExt cx="1831058" cy="736334"/>
          </a:xfrm>
        </p:grpSpPr>
        <p:grpSp>
          <p:nvGrpSpPr>
            <p:cNvPr id="10" name="Group 385"/>
            <p:cNvGrpSpPr/>
            <p:nvPr/>
          </p:nvGrpSpPr>
          <p:grpSpPr>
            <a:xfrm>
              <a:off x="1228054" y="3003284"/>
              <a:ext cx="915988" cy="733425"/>
              <a:chOff x="1228054" y="3003284"/>
              <a:chExt cx="915988" cy="733425"/>
            </a:xfrm>
          </p:grpSpPr>
          <p:sp>
            <p:nvSpPr>
              <p:cNvPr id="590"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1"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2"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5"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6"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7"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8"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9"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0"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1"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2"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3"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4"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5"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6"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7"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8"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9"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0"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1"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2"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3"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4"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5"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6"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7"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8"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9"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0"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1"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2"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3"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4"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5"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6"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7"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8"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9"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0"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1"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2"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3"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4"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5"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6"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7"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8"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9"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0"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1"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2"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3"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4"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5"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6"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7"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8"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9"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0"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1"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2"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3"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4"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5"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6"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7"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8"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9"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0"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1"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2"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3"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4"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5"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6"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7"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8"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9"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0"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1"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2"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3"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4"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5"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6"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7"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8"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9"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0"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1"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2"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3"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4"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5"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6"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7"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8"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386"/>
            <p:cNvGrpSpPr/>
            <p:nvPr/>
          </p:nvGrpSpPr>
          <p:grpSpPr>
            <a:xfrm flipV="1">
              <a:off x="2143124" y="3000375"/>
              <a:ext cx="915988" cy="733425"/>
              <a:chOff x="1228054" y="3003284"/>
              <a:chExt cx="915988" cy="733425"/>
            </a:xfrm>
          </p:grpSpPr>
          <p:sp>
            <p:nvSpPr>
              <p:cNvPr id="4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8" name="Oval 897"/>
          <p:cNvSpPr/>
          <p:nvPr/>
        </p:nvSpPr>
        <p:spPr>
          <a:xfrm>
            <a:off x="7047914" y="1547454"/>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899" name="Oval 898"/>
          <p:cNvSpPr/>
          <p:nvPr/>
        </p:nvSpPr>
        <p:spPr>
          <a:xfrm>
            <a:off x="4555574" y="2459503"/>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900" name="Oval 899"/>
          <p:cNvSpPr/>
          <p:nvPr/>
        </p:nvSpPr>
        <p:spPr>
          <a:xfrm>
            <a:off x="6072553" y="2443089"/>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02" name="Straight Arrow Connector 901"/>
          <p:cNvCxnSpPr/>
          <p:nvPr/>
        </p:nvCxnSpPr>
        <p:spPr>
          <a:xfrm rot="10800000">
            <a:off x="6485208" y="1561515"/>
            <a:ext cx="534575" cy="1547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4" name="Straight Arrow Connector 903"/>
          <p:cNvCxnSpPr/>
          <p:nvPr/>
        </p:nvCxnSpPr>
        <p:spPr>
          <a:xfrm rot="10800000" flipV="1">
            <a:off x="5556739" y="2670515"/>
            <a:ext cx="475960" cy="23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6" name="Straight Arrow Connector 905"/>
          <p:cNvCxnSpPr/>
          <p:nvPr/>
        </p:nvCxnSpPr>
        <p:spPr>
          <a:xfrm rot="10800000" flipV="1">
            <a:off x="4459445" y="2768993"/>
            <a:ext cx="138332" cy="1008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11" name="Oval 910"/>
          <p:cNvSpPr/>
          <p:nvPr/>
        </p:nvSpPr>
        <p:spPr>
          <a:xfrm>
            <a:off x="5427785" y="1446636"/>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12" name="Straight Arrow Connector 911"/>
          <p:cNvCxnSpPr/>
          <p:nvPr/>
        </p:nvCxnSpPr>
        <p:spPr>
          <a:xfrm rot="10800000">
            <a:off x="4822876" y="1573238"/>
            <a:ext cx="565051" cy="58614"/>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18" name="Elbow Connector 917"/>
          <p:cNvCxnSpPr>
            <a:stCxn id="896" idx="4"/>
            <a:endCxn id="894" idx="1"/>
          </p:cNvCxnSpPr>
          <p:nvPr/>
        </p:nvCxnSpPr>
        <p:spPr>
          <a:xfrm rot="16200000" flipH="1">
            <a:off x="3702738" y="3632400"/>
            <a:ext cx="1866308" cy="111016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Elbow Connector 919"/>
          <p:cNvCxnSpPr>
            <a:stCxn id="892" idx="4"/>
            <a:endCxn id="925" idx="10"/>
          </p:cNvCxnSpPr>
          <p:nvPr/>
        </p:nvCxnSpPr>
        <p:spPr>
          <a:xfrm rot="5400000">
            <a:off x="6817897" y="3551741"/>
            <a:ext cx="1203858" cy="64185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925"/>
          <p:cNvGrpSpPr/>
          <p:nvPr/>
        </p:nvGrpSpPr>
        <p:grpSpPr>
          <a:xfrm rot="5400000" flipH="1">
            <a:off x="7156938" y="3964484"/>
            <a:ext cx="869252" cy="1348718"/>
            <a:chOff x="1965960" y="1854330"/>
            <a:chExt cx="869252" cy="1348718"/>
          </a:xfrm>
        </p:grpSpPr>
        <p:sp>
          <p:nvSpPr>
            <p:cNvPr id="921" name="Oval 13"/>
            <p:cNvSpPr>
              <a:spLocks noChangeArrowheads="1"/>
            </p:cNvSpPr>
            <p:nvPr/>
          </p:nvSpPr>
          <p:spPr bwMode="auto">
            <a:xfrm>
              <a:off x="1975255" y="1854330"/>
              <a:ext cx="851248" cy="776929"/>
            </a:xfrm>
            <a:prstGeom prst="ellipse">
              <a:avLst/>
            </a:prstGeom>
            <a:solidFill>
              <a:srgbClr val="969696"/>
            </a:solidFill>
            <a:ln w="9525">
              <a:noFill/>
              <a:round/>
              <a:headEnd/>
              <a:tailEnd/>
            </a:ln>
          </p:spPr>
          <p:txBody>
            <a:bodyPr wrap="none" anchor="ctr"/>
            <a:lstStyle/>
            <a:p>
              <a:endParaRPr lang="en-US" dirty="0"/>
            </a:p>
          </p:txBody>
        </p:sp>
        <p:sp>
          <p:nvSpPr>
            <p:cNvPr id="922" name="AutoShape 14"/>
            <p:cNvSpPr>
              <a:spLocks noChangeArrowheads="1"/>
            </p:cNvSpPr>
            <p:nvPr/>
          </p:nvSpPr>
          <p:spPr bwMode="auto">
            <a:xfrm>
              <a:off x="1965960" y="2287472"/>
              <a:ext cx="869252" cy="563228"/>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69696"/>
            </a:solidFill>
            <a:ln w="9525">
              <a:noFill/>
              <a:miter lim="800000"/>
              <a:headEnd/>
              <a:tailEnd/>
            </a:ln>
          </p:spPr>
          <p:txBody>
            <a:bodyPr wrap="none" anchor="ctr"/>
            <a:lstStyle/>
            <a:p>
              <a:endParaRPr lang="en-US" dirty="0"/>
            </a:p>
          </p:txBody>
        </p:sp>
        <p:sp>
          <p:nvSpPr>
            <p:cNvPr id="923" name="Oval 13"/>
            <p:cNvSpPr>
              <a:spLocks noChangeArrowheads="1"/>
            </p:cNvSpPr>
            <p:nvPr/>
          </p:nvSpPr>
          <p:spPr bwMode="auto">
            <a:xfrm>
              <a:off x="2005733" y="1884491"/>
              <a:ext cx="791573" cy="742337"/>
            </a:xfrm>
            <a:prstGeom prst="ellipse">
              <a:avLst/>
            </a:prstGeom>
            <a:solidFill>
              <a:srgbClr val="FFFF99"/>
            </a:solidFill>
            <a:ln w="9525">
              <a:noFill/>
              <a:round/>
              <a:headEnd/>
              <a:tailEnd/>
            </a:ln>
          </p:spPr>
          <p:txBody>
            <a:bodyPr wrap="none" anchor="ctr"/>
            <a:lstStyle/>
            <a:p>
              <a:endParaRPr lang="en-US" dirty="0"/>
            </a:p>
          </p:txBody>
        </p:sp>
        <p:sp>
          <p:nvSpPr>
            <p:cNvPr id="924" name="AutoShape 14"/>
            <p:cNvSpPr>
              <a:spLocks noChangeArrowheads="1"/>
            </p:cNvSpPr>
            <p:nvPr/>
          </p:nvSpPr>
          <p:spPr bwMode="auto">
            <a:xfrm>
              <a:off x="2023026" y="2327471"/>
              <a:ext cx="755068" cy="538151"/>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99"/>
            </a:solidFill>
            <a:ln w="9525">
              <a:noFill/>
              <a:miter lim="800000"/>
              <a:headEnd/>
              <a:tailEnd/>
            </a:ln>
          </p:spPr>
          <p:txBody>
            <a:bodyPr wrap="none" anchor="ctr"/>
            <a:lstStyle/>
            <a:p>
              <a:endParaRPr lang="en-US" dirty="0"/>
            </a:p>
          </p:txBody>
        </p:sp>
        <p:sp>
          <p:nvSpPr>
            <p:cNvPr id="925" name="Freeform 15"/>
            <p:cNvSpPr>
              <a:spLocks/>
            </p:cNvSpPr>
            <p:nvPr/>
          </p:nvSpPr>
          <p:spPr bwMode="auto">
            <a:xfrm>
              <a:off x="2201706" y="2860431"/>
              <a:ext cx="391944" cy="342617"/>
            </a:xfrm>
            <a:custGeom>
              <a:avLst/>
              <a:gdLst>
                <a:gd name="T0" fmla="*/ 0 w 204"/>
                <a:gd name="T1" fmla="*/ 0 h 198"/>
                <a:gd name="T2" fmla="*/ 15 w 204"/>
                <a:gd name="T3" fmla="*/ 39 h 198"/>
                <a:gd name="T4" fmla="*/ 0 w 204"/>
                <a:gd name="T5" fmla="*/ 72 h 198"/>
                <a:gd name="T6" fmla="*/ 15 w 204"/>
                <a:gd name="T7" fmla="*/ 108 h 198"/>
                <a:gd name="T8" fmla="*/ 0 w 204"/>
                <a:gd name="T9" fmla="*/ 153 h 198"/>
                <a:gd name="T10" fmla="*/ 36 w 204"/>
                <a:gd name="T11" fmla="*/ 186 h 198"/>
                <a:gd name="T12" fmla="*/ 102 w 204"/>
                <a:gd name="T13" fmla="*/ 198 h 198"/>
                <a:gd name="T14" fmla="*/ 156 w 204"/>
                <a:gd name="T15" fmla="*/ 189 h 198"/>
                <a:gd name="T16" fmla="*/ 204 w 204"/>
                <a:gd name="T17" fmla="*/ 171 h 198"/>
                <a:gd name="T18" fmla="*/ 177 w 204"/>
                <a:gd name="T19" fmla="*/ 141 h 198"/>
                <a:gd name="T20" fmla="*/ 189 w 204"/>
                <a:gd name="T21" fmla="*/ 93 h 198"/>
                <a:gd name="T22" fmla="*/ 177 w 204"/>
                <a:gd name="T23" fmla="*/ 60 h 198"/>
                <a:gd name="T24" fmla="*/ 201 w 204"/>
                <a:gd name="T25" fmla="*/ 24 h 198"/>
                <a:gd name="T26" fmla="*/ 201 w 204"/>
                <a:gd name="T27" fmla="*/ 0 h 198"/>
                <a:gd name="T28" fmla="*/ 0 w 204"/>
                <a:gd name="T29" fmla="*/ 0 h 1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4"/>
                <a:gd name="T46" fmla="*/ 0 h 198"/>
                <a:gd name="T47" fmla="*/ 204 w 204"/>
                <a:gd name="T48" fmla="*/ 198 h 1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4" h="198">
                  <a:moveTo>
                    <a:pt x="0" y="0"/>
                  </a:moveTo>
                  <a:lnTo>
                    <a:pt x="15" y="39"/>
                  </a:lnTo>
                  <a:lnTo>
                    <a:pt x="0" y="72"/>
                  </a:lnTo>
                  <a:lnTo>
                    <a:pt x="15" y="108"/>
                  </a:lnTo>
                  <a:lnTo>
                    <a:pt x="0" y="153"/>
                  </a:lnTo>
                  <a:lnTo>
                    <a:pt x="36" y="186"/>
                  </a:lnTo>
                  <a:lnTo>
                    <a:pt x="102" y="198"/>
                  </a:lnTo>
                  <a:lnTo>
                    <a:pt x="156" y="189"/>
                  </a:lnTo>
                  <a:lnTo>
                    <a:pt x="204" y="171"/>
                  </a:lnTo>
                  <a:lnTo>
                    <a:pt x="177" y="141"/>
                  </a:lnTo>
                  <a:lnTo>
                    <a:pt x="189" y="93"/>
                  </a:lnTo>
                  <a:lnTo>
                    <a:pt x="177" y="60"/>
                  </a:lnTo>
                  <a:lnTo>
                    <a:pt x="201" y="24"/>
                  </a:lnTo>
                  <a:lnTo>
                    <a:pt x="201" y="0"/>
                  </a:lnTo>
                  <a:lnTo>
                    <a:pt x="0" y="0"/>
                  </a:lnTo>
                  <a:close/>
                </a:path>
              </a:pathLst>
            </a:custGeom>
            <a:solidFill>
              <a:srgbClr val="4D4D4D"/>
            </a:solidFill>
            <a:ln w="9525">
              <a:solidFill>
                <a:schemeClr val="tx1"/>
              </a:solidFill>
              <a:round/>
              <a:headEnd/>
              <a:tailEnd/>
            </a:ln>
          </p:spPr>
          <p:txBody>
            <a:bodyPr/>
            <a:lstStyle/>
            <a:p>
              <a:endParaRPr lang="en-US" dirty="0"/>
            </a:p>
          </p:txBody>
        </p:sp>
      </p:grpSp>
      <p:cxnSp>
        <p:nvCxnSpPr>
          <p:cNvPr id="934" name="Elbow Connector 933"/>
          <p:cNvCxnSpPr>
            <a:stCxn id="925" idx="6"/>
            <a:endCxn id="895" idx="1"/>
          </p:cNvCxnSpPr>
          <p:nvPr/>
        </p:nvCxnSpPr>
        <p:spPr>
          <a:xfrm rot="16200000" flipH="1" flipV="1">
            <a:off x="6321085" y="4550307"/>
            <a:ext cx="504677" cy="687565"/>
          </a:xfrm>
          <a:prstGeom prst="bentConnector3">
            <a:avLst>
              <a:gd name="adj1" fmla="val -6767"/>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938"/>
          <p:cNvGrpSpPr/>
          <p:nvPr/>
        </p:nvGrpSpPr>
        <p:grpSpPr>
          <a:xfrm>
            <a:off x="375140" y="2037462"/>
            <a:ext cx="1831058" cy="350199"/>
            <a:chOff x="1228054" y="3000375"/>
            <a:chExt cx="1831058" cy="736334"/>
          </a:xfrm>
        </p:grpSpPr>
        <p:grpSp>
          <p:nvGrpSpPr>
            <p:cNvPr id="14" name="Group 385"/>
            <p:cNvGrpSpPr/>
            <p:nvPr/>
          </p:nvGrpSpPr>
          <p:grpSpPr>
            <a:xfrm>
              <a:off x="1228054" y="3003284"/>
              <a:ext cx="915988" cy="733425"/>
              <a:chOff x="1228054" y="3003284"/>
              <a:chExt cx="915988" cy="733425"/>
            </a:xfrm>
          </p:grpSpPr>
          <p:sp>
            <p:nvSpPr>
              <p:cNvPr id="104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386"/>
            <p:cNvGrpSpPr/>
            <p:nvPr/>
          </p:nvGrpSpPr>
          <p:grpSpPr>
            <a:xfrm flipV="1">
              <a:off x="2143124" y="3000375"/>
              <a:ext cx="915988" cy="733425"/>
              <a:chOff x="1228054" y="3003284"/>
              <a:chExt cx="915988" cy="733425"/>
            </a:xfrm>
          </p:grpSpPr>
          <p:sp>
            <p:nvSpPr>
              <p:cNvPr id="94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140" name="Plus 1139"/>
          <p:cNvSpPr/>
          <p:nvPr/>
        </p:nvSpPr>
        <p:spPr>
          <a:xfrm>
            <a:off x="4643510" y="5537982"/>
            <a:ext cx="309490" cy="25321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1" name="Plus 1140"/>
          <p:cNvSpPr/>
          <p:nvPr/>
        </p:nvSpPr>
        <p:spPr>
          <a:xfrm>
            <a:off x="4738467" y="4738465"/>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2" name="Plus 1141"/>
          <p:cNvSpPr/>
          <p:nvPr/>
        </p:nvSpPr>
        <p:spPr>
          <a:xfrm>
            <a:off x="4722054" y="425781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3" name="Plus 1142"/>
          <p:cNvSpPr/>
          <p:nvPr/>
        </p:nvSpPr>
        <p:spPr>
          <a:xfrm>
            <a:off x="4058528" y="422733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4" name="Plus 1143"/>
          <p:cNvSpPr/>
          <p:nvPr/>
        </p:nvSpPr>
        <p:spPr>
          <a:xfrm>
            <a:off x="3732626" y="3718558"/>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Plus 1144"/>
          <p:cNvSpPr/>
          <p:nvPr/>
        </p:nvSpPr>
        <p:spPr>
          <a:xfrm>
            <a:off x="3744349" y="2858084"/>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6" name="Plus 1145"/>
          <p:cNvSpPr/>
          <p:nvPr/>
        </p:nvSpPr>
        <p:spPr>
          <a:xfrm>
            <a:off x="3770139" y="1448970"/>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7" name="Plus 1146"/>
          <p:cNvSpPr/>
          <p:nvPr/>
        </p:nvSpPr>
        <p:spPr>
          <a:xfrm>
            <a:off x="3739659" y="172797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9" name="Minus 1148"/>
          <p:cNvSpPr/>
          <p:nvPr/>
        </p:nvSpPr>
        <p:spPr>
          <a:xfrm>
            <a:off x="6330462" y="5562600"/>
            <a:ext cx="295421" cy="168812"/>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0" name="Minus 1149"/>
          <p:cNvSpPr/>
          <p:nvPr/>
        </p:nvSpPr>
        <p:spPr>
          <a:xfrm>
            <a:off x="6271846" y="4808806"/>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1" name="Minus 1150"/>
          <p:cNvSpPr/>
          <p:nvPr/>
        </p:nvSpPr>
        <p:spPr>
          <a:xfrm>
            <a:off x="7183902" y="394833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2" name="Minus 1151"/>
          <p:cNvSpPr/>
          <p:nvPr/>
        </p:nvSpPr>
        <p:spPr>
          <a:xfrm>
            <a:off x="6731391" y="4522763"/>
            <a:ext cx="295421" cy="168812"/>
          </a:xfrm>
          <a:prstGeom prst="mathMin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3" name="Minus 1152"/>
          <p:cNvSpPr/>
          <p:nvPr/>
        </p:nvSpPr>
        <p:spPr>
          <a:xfrm>
            <a:off x="7434776" y="3538025"/>
            <a:ext cx="295421" cy="16881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4" name="Minus 1153"/>
          <p:cNvSpPr/>
          <p:nvPr/>
        </p:nvSpPr>
        <p:spPr>
          <a:xfrm>
            <a:off x="7784123" y="2790092"/>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5" name="Minus 1154"/>
          <p:cNvSpPr/>
          <p:nvPr/>
        </p:nvSpPr>
        <p:spPr>
          <a:xfrm>
            <a:off x="7908387" y="1465384"/>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6" name="Minus 1155"/>
          <p:cNvSpPr/>
          <p:nvPr/>
        </p:nvSpPr>
        <p:spPr>
          <a:xfrm>
            <a:off x="7934178" y="211015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3444240" y="4141708"/>
            <a:ext cx="2286000" cy="640080"/>
          </a:xfrm>
          <a:custGeom>
            <a:avLst/>
            <a:gdLst>
              <a:gd name="connsiteX0" fmla="*/ 0 w 2682240"/>
              <a:gd name="connsiteY0" fmla="*/ 0 h 1158240"/>
              <a:gd name="connsiteX1" fmla="*/ 670560 w 2682240"/>
              <a:gd name="connsiteY1" fmla="*/ 777240 h 1158240"/>
              <a:gd name="connsiteX2" fmla="*/ 2682240 w 2682240"/>
              <a:gd name="connsiteY2" fmla="*/ 1158240 h 1158240"/>
            </a:gdLst>
            <a:ahLst/>
            <a:cxnLst>
              <a:cxn ang="0">
                <a:pos x="connsiteX0" y="connsiteY0"/>
              </a:cxn>
              <a:cxn ang="0">
                <a:pos x="connsiteX1" y="connsiteY1"/>
              </a:cxn>
              <a:cxn ang="0">
                <a:pos x="connsiteX2" y="connsiteY2"/>
              </a:cxn>
            </a:cxnLst>
            <a:rect l="l" t="t" r="r" b="b"/>
            <a:pathLst>
              <a:path w="2682240" h="1158240">
                <a:moveTo>
                  <a:pt x="0" y="0"/>
                </a:moveTo>
                <a:cubicBezTo>
                  <a:pt x="111760" y="292100"/>
                  <a:pt x="223520" y="584200"/>
                  <a:pt x="670560" y="777240"/>
                </a:cubicBezTo>
                <a:cubicBezTo>
                  <a:pt x="1117600" y="970280"/>
                  <a:pt x="1899920" y="1064260"/>
                  <a:pt x="2682240" y="1158240"/>
                </a:cubicBezTo>
              </a:path>
            </a:pathLst>
          </a:custGeom>
          <a:ln>
            <a:solidFill>
              <a:srgbClr val="969696"/>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21"/>
          <p:cNvSpPr/>
          <p:nvPr/>
        </p:nvSpPr>
        <p:spPr>
          <a:xfrm rot="19673694">
            <a:off x="2164080" y="1855708"/>
            <a:ext cx="242316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zzzzzzzzzzzzzzzzzzzzzzzz</a:t>
            </a:r>
          </a:p>
        </p:txBody>
      </p:sp>
      <p:grpSp>
        <p:nvGrpSpPr>
          <p:cNvPr id="2" name="Group 30"/>
          <p:cNvGrpSpPr/>
          <p:nvPr/>
        </p:nvGrpSpPr>
        <p:grpSpPr>
          <a:xfrm>
            <a:off x="1280160" y="1886188"/>
            <a:ext cx="4053840" cy="4099560"/>
            <a:chOff x="1280160" y="899160"/>
            <a:chExt cx="4053840" cy="4099560"/>
          </a:xfrm>
        </p:grpSpPr>
        <p:sp>
          <p:nvSpPr>
            <p:cNvPr id="12" name="Oval 11"/>
            <p:cNvSpPr/>
            <p:nvPr/>
          </p:nvSpPr>
          <p:spPr>
            <a:xfrm>
              <a:off x="3126375" y="290703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3144575" y="277940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lus 4"/>
            <p:cNvSpPr/>
            <p:nvPr/>
          </p:nvSpPr>
          <p:spPr>
            <a:xfrm>
              <a:off x="3178420" y="280493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262878" y="276959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3235577" y="287758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lus 7"/>
            <p:cNvSpPr/>
            <p:nvPr/>
          </p:nvSpPr>
          <p:spPr>
            <a:xfrm>
              <a:off x="3269422" y="290311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280160" y="899160"/>
              <a:ext cx="405384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042328" y="207970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Minus 15"/>
            <p:cNvSpPr/>
            <p:nvPr/>
          </p:nvSpPr>
          <p:spPr>
            <a:xfrm>
              <a:off x="5067686" y="215440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2725848" y="403042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inus 24"/>
            <p:cNvSpPr/>
            <p:nvPr/>
          </p:nvSpPr>
          <p:spPr>
            <a:xfrm>
              <a:off x="2751206" y="410512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p:cNvSpPr txBox="1"/>
          <p:nvPr/>
        </p:nvSpPr>
        <p:spPr>
          <a:xfrm>
            <a:off x="5699761" y="4324588"/>
            <a:ext cx="3169919" cy="830997"/>
          </a:xfrm>
          <a:prstGeom prst="rect">
            <a:avLst/>
          </a:prstGeom>
          <a:noFill/>
        </p:spPr>
        <p:txBody>
          <a:bodyPr wrap="square" rtlCol="0">
            <a:spAutoFit/>
          </a:bodyPr>
          <a:lstStyle/>
          <a:p>
            <a:r>
              <a:rPr lang="en-US" sz="2400" i="1" dirty="0"/>
              <a:t>Nucleus with protons and neutrons</a:t>
            </a:r>
          </a:p>
        </p:txBody>
      </p:sp>
      <p:sp>
        <p:nvSpPr>
          <p:cNvPr id="21" name="TextBox 20"/>
          <p:cNvSpPr txBox="1"/>
          <p:nvPr/>
        </p:nvSpPr>
        <p:spPr>
          <a:xfrm>
            <a:off x="5378211" y="2861548"/>
            <a:ext cx="1207382" cy="461665"/>
          </a:xfrm>
          <a:prstGeom prst="rect">
            <a:avLst/>
          </a:prstGeom>
          <a:noFill/>
        </p:spPr>
        <p:txBody>
          <a:bodyPr wrap="none" rtlCol="0">
            <a:spAutoFit/>
          </a:bodyPr>
          <a:lstStyle/>
          <a:p>
            <a:r>
              <a:rPr lang="en-US" sz="2400" i="1" dirty="0"/>
              <a:t>Electron</a:t>
            </a:r>
          </a:p>
        </p:txBody>
      </p:sp>
      <p:sp>
        <p:nvSpPr>
          <p:cNvPr id="27" name="TextBox 26"/>
          <p:cNvSpPr txBox="1"/>
          <p:nvPr/>
        </p:nvSpPr>
        <p:spPr>
          <a:xfrm>
            <a:off x="3046491" y="4797028"/>
            <a:ext cx="1207382" cy="461665"/>
          </a:xfrm>
          <a:prstGeom prst="rect">
            <a:avLst/>
          </a:prstGeom>
          <a:noFill/>
        </p:spPr>
        <p:txBody>
          <a:bodyPr wrap="none" rtlCol="0">
            <a:spAutoFit/>
          </a:bodyPr>
          <a:lstStyle/>
          <a:p>
            <a:r>
              <a:rPr lang="en-US" sz="2400" i="1" dirty="0"/>
              <a:t>Electron</a:t>
            </a:r>
          </a:p>
        </p:txBody>
      </p:sp>
      <p:sp>
        <p:nvSpPr>
          <p:cNvPr id="29" name="TextBox 28"/>
          <p:cNvSpPr txBox="1"/>
          <p:nvPr/>
        </p:nvSpPr>
        <p:spPr>
          <a:xfrm>
            <a:off x="3581400" y="6336268"/>
            <a:ext cx="2761269" cy="369332"/>
          </a:xfrm>
          <a:prstGeom prst="rect">
            <a:avLst/>
          </a:prstGeom>
          <a:noFill/>
        </p:spPr>
        <p:txBody>
          <a:bodyPr wrap="none" rtlCol="0">
            <a:spAutoFit/>
          </a:bodyPr>
          <a:lstStyle/>
          <a:p>
            <a:r>
              <a:rPr lang="en-US" i="1" dirty="0"/>
              <a:t>Particles not drawn to scale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TotalTime>
  <Words>1989</Words>
  <Application>Microsoft Office PowerPoint</Application>
  <PresentationFormat>On-screen Show (4:3)</PresentationFormat>
  <Paragraphs>241</Paragraphs>
  <Slides>47</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5" baseType="lpstr">
      <vt:lpstr>Arial</vt:lpstr>
      <vt:lpstr>Calibri</vt:lpstr>
      <vt:lpstr>Cambria Math</vt:lpstr>
      <vt:lpstr>Monotype Sorts</vt:lpstr>
      <vt:lpstr>Symbol</vt:lpstr>
      <vt:lpstr>Times New Roman</vt:lpstr>
      <vt:lpstr>Office Theme</vt:lpstr>
      <vt:lpstr>Equation</vt:lpstr>
      <vt:lpstr>The Nature of Light</vt:lpstr>
      <vt:lpstr>Nature of Light – Alternative View</vt:lpstr>
      <vt:lpstr>Young’s Contribution</vt:lpstr>
      <vt:lpstr>Modern Scriptural Comments on Nature of Light</vt:lpstr>
      <vt:lpstr>Modern Scriptural Comments on Nature of Light</vt:lpstr>
      <vt:lpstr>More Confirmation of Wave Nature</vt:lpstr>
      <vt:lpstr>Particle Nature</vt:lpstr>
      <vt:lpstr>PowerPoint Presentation</vt:lpstr>
      <vt:lpstr>PowerPoint Presentation</vt:lpstr>
      <vt:lpstr>PowerPoint Presentation</vt:lpstr>
      <vt:lpstr>Particle Nature, cont.</vt:lpstr>
      <vt:lpstr>Dual Nature of Light</vt:lpstr>
      <vt:lpstr>Question 223.10.1</vt:lpstr>
      <vt:lpstr>Question 223.10.2</vt:lpstr>
      <vt:lpstr>Measurement of the Speed of Light</vt:lpstr>
      <vt:lpstr>Question 223.10.3</vt:lpstr>
      <vt:lpstr>Question 223.10.4</vt:lpstr>
      <vt:lpstr>Measurements of the Speed of Light</vt:lpstr>
      <vt:lpstr>Measurement of the Speed of Light – Roemer’s Method</vt:lpstr>
      <vt:lpstr>Roemer’s Method, cont.</vt:lpstr>
      <vt:lpstr>Measurements of the Speed of Light – Fizeau’s Method</vt:lpstr>
      <vt:lpstr>Fizeau’s Method, cont.</vt:lpstr>
      <vt:lpstr>Faster than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223.10.5</vt:lpstr>
      <vt:lpstr>PowerPoint Presentation</vt:lpstr>
      <vt:lpstr>Question 223.10.6</vt:lpstr>
      <vt:lpstr>Question</vt:lpstr>
      <vt:lpstr>Question</vt:lpstr>
      <vt:lpstr>PowerPoint Presentation</vt:lpstr>
      <vt:lpstr>PowerPoint Presentation</vt:lpstr>
      <vt:lpstr>PowerPoint Presentation</vt:lpstr>
      <vt:lpstr>PowerPoint Presentation</vt:lpstr>
      <vt:lpstr>ConcepTest 24.3a Double Slits I</vt:lpstr>
      <vt:lpstr>ConcepTest 24.3a Double Slits I</vt:lpstr>
      <vt:lpstr>ConcepTest 24.3b  Double Slits II</vt:lpstr>
      <vt:lpstr>ConcepTest 24.3b  Double Slits II</vt:lpstr>
      <vt:lpstr>ConcepTest 24.4 Path Difference</vt:lpstr>
      <vt:lpstr>ConcepTest 24.4 Path Difference</vt:lpstr>
      <vt:lpstr>PowerPoint Presentation</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13</cp:revision>
  <dcterms:created xsi:type="dcterms:W3CDTF">2011-09-27T01:13:32Z</dcterms:created>
  <dcterms:modified xsi:type="dcterms:W3CDTF">2023-09-26T17:16:17Z</dcterms:modified>
</cp:coreProperties>
</file>